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7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6" r:id="rId12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3034"/>
    <a:srgbClr val="BE1424"/>
    <a:srgbClr val="D20000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676" autoAdjust="0"/>
  </p:normalViewPr>
  <p:slideViewPr>
    <p:cSldViewPr>
      <p:cViewPr>
        <p:scale>
          <a:sx n="60" d="100"/>
          <a:sy n="60" d="100"/>
        </p:scale>
        <p:origin x="-1902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FA21-5C0A-4099-84E1-7EDECCB193A9}" type="datetimeFigureOut">
              <a:rPr lang="ko-KR" altLang="en-US" smtClean="0"/>
              <a:pPr/>
              <a:t>2016-02-15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EB9AC-8DBE-4174-9321-382B197596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952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5148064" y="4005064"/>
            <a:ext cx="3538736" cy="648072"/>
          </a:xfrm>
        </p:spPr>
        <p:txBody>
          <a:bodyPr/>
          <a:lstStyle>
            <a:lvl1pPr>
              <a:defRPr sz="180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60440-076D-4628-BEC7-377D991BB541}" type="datetime1">
              <a:rPr lang="ko-KR" altLang="en-US" smtClean="0"/>
              <a:t>2016-02-15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E78B9-4AB5-4A66-9C61-AB0B553A501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042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B581B-1290-400D-90D8-4515DE034145}" type="datetime1">
              <a:rPr lang="ko-KR" altLang="en-US" smtClean="0"/>
              <a:t>2016-02-15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9E487-DBD9-476F-B383-F3247881C4D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637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283D-EB8F-46F5-8DB7-3E74ED87C4BF}" type="datetime1">
              <a:rPr lang="ko-KR" altLang="en-US" smtClean="0"/>
              <a:t>2016-02-15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45BC6-B50F-4D69-ABA8-756EAE6849A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684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6444208" y="6165304"/>
            <a:ext cx="208823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AD9F-8F22-4FD5-AE70-34374E9EDE01}" type="datetime1">
              <a:rPr lang="ko-KR" altLang="en-US" smtClean="0"/>
              <a:t>2016-02-15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4932040" y="3212976"/>
            <a:ext cx="3816424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50000"/>
              </a:lnSpc>
            </a:pPr>
            <a:r>
              <a:rPr lang="ko-KR" altLang="en-US" sz="22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지역사회를 행복하게 하는</a:t>
            </a:r>
            <a:endParaRPr lang="en-US" altLang="ko-KR" sz="2200" b="1" smtClean="0"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  <a:p>
            <a:pPr algn="l">
              <a:lnSpc>
                <a:spcPct val="150000"/>
              </a:lnSpc>
            </a:pPr>
            <a:r>
              <a:rPr lang="ko-KR" altLang="en-US" sz="22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기업 키우기 프로젝트</a:t>
            </a:r>
            <a:endParaRPr lang="ko-KR" altLang="en-US" sz="2200" b="1"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6" name="직사각형 15"/>
          <p:cNvSpPr/>
          <p:nvPr userDrawn="1"/>
        </p:nvSpPr>
        <p:spPr>
          <a:xfrm>
            <a:off x="5076056" y="4797152"/>
            <a:ext cx="208823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5076056" y="5344188"/>
            <a:ext cx="2088232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37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 userDrawn="1"/>
        </p:nvSpPr>
        <p:spPr>
          <a:xfrm>
            <a:off x="0" y="0"/>
            <a:ext cx="1115616" cy="14127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 userDrawn="1"/>
        </p:nvSpPr>
        <p:spPr>
          <a:xfrm>
            <a:off x="251520" y="6165304"/>
            <a:ext cx="864096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538" y="6478735"/>
            <a:ext cx="992834" cy="355377"/>
          </a:xfrm>
          <a:prstGeom prst="rect">
            <a:avLst/>
          </a:prstGeom>
        </p:spPr>
      </p:pic>
      <p:sp>
        <p:nvSpPr>
          <p:cNvPr id="5" name="직사각형 4"/>
          <p:cNvSpPr/>
          <p:nvPr userDrawn="1"/>
        </p:nvSpPr>
        <p:spPr>
          <a:xfrm>
            <a:off x="1043608" y="404664"/>
            <a:ext cx="799288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연결선 9"/>
          <p:cNvCxnSpPr/>
          <p:nvPr userDrawn="1"/>
        </p:nvCxnSpPr>
        <p:spPr>
          <a:xfrm flipH="1">
            <a:off x="216480" y="6432128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내용 개체 틀 19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 sz="1600"/>
            </a:lvl1pPr>
            <a:lvl2pPr marL="742950" indent="-285750">
              <a:buFont typeface="Wingdings" pitchFamily="2" charset="2"/>
              <a:buChar char="§"/>
              <a:defRPr sz="1400"/>
            </a:lvl2pPr>
            <a:lvl3pPr marL="1143000" indent="-228600">
              <a:buFont typeface="Wingdings" pitchFamily="2" charset="2"/>
              <a:buChar char="§"/>
              <a:defRPr sz="1200"/>
            </a:lvl3pPr>
            <a:lvl4pPr marL="1600200" indent="-228600">
              <a:buFont typeface="Wingdings" pitchFamily="2" charset="2"/>
              <a:buChar char="§"/>
              <a:defRPr sz="1100"/>
            </a:lvl4pPr>
            <a:lvl5pPr marL="2057400" indent="-228600">
              <a:buFont typeface="Wingdings" pitchFamily="2" charset="2"/>
              <a:buChar char="§"/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22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2627784" y="6453336"/>
            <a:ext cx="2133600" cy="365125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‹#›</a:t>
            </a:fld>
            <a:endParaRPr lang="ko-KR" altLang="en-US"/>
          </a:p>
        </p:txBody>
      </p:sp>
      <p:cxnSp>
        <p:nvCxnSpPr>
          <p:cNvPr id="26" name="직선 연결선 25"/>
          <p:cNvCxnSpPr/>
          <p:nvPr userDrawn="1"/>
        </p:nvCxnSpPr>
        <p:spPr>
          <a:xfrm flipH="1">
            <a:off x="216480" y="692696"/>
            <a:ext cx="8676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그림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4766"/>
            <a:ext cx="2160240" cy="428166"/>
          </a:xfrm>
          <a:prstGeom prst="rect">
            <a:avLst/>
          </a:prstGeom>
        </p:spPr>
      </p:pic>
      <p:sp>
        <p:nvSpPr>
          <p:cNvPr id="15" name="제목 1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161435" cy="46595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7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B1EBCB-7AB6-4D85-A15E-4A863C82CD59}" type="datetime1">
              <a:rPr lang="ko-KR" altLang="en-US" smtClean="0"/>
              <a:t>2016-02-15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8AFB4AB-B455-4833-AD3E-EB8DFB83C6D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8" r:id="rId1"/>
    <p:sldLayoutId id="2147484294" r:id="rId2"/>
    <p:sldLayoutId id="2147484300" r:id="rId3"/>
    <p:sldLayoutId id="2147484317" r:id="rId4"/>
    <p:sldLayoutId id="2147484369" r:id="rId5"/>
    <p:sldLayoutId id="214748437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76" r:id="rId12"/>
    <p:sldLayoutId id="2147484377" r:id="rId13"/>
    <p:sldLayoutId id="2147484378" r:id="rId14"/>
    <p:sldLayoutId id="2147484381" r:id="rId15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76056" y="472514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>
                <a:latin typeface="나눔고딕" pitchFamily="50" charset="-127"/>
                <a:ea typeface="나눔고딕" pitchFamily="50" charset="-127"/>
              </a:rPr>
              <a:t>기업명 </a:t>
            </a:r>
            <a:r>
              <a:rPr lang="en-US" altLang="ko-KR" sz="1600" b="1" smtClean="0">
                <a:latin typeface="나눔고딕" pitchFamily="50" charset="-127"/>
                <a:ea typeface="나눔고딕" pitchFamily="50" charset="-127"/>
              </a:rPr>
              <a:t>: </a:t>
            </a:r>
            <a:endParaRPr lang="ko-KR" altLang="en-US" sz="16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532269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smtClean="0">
                <a:latin typeface="나눔고딕" pitchFamily="50" charset="-127"/>
                <a:ea typeface="나눔고딕" pitchFamily="50" charset="-127"/>
              </a:rPr>
              <a:t>대표</a:t>
            </a:r>
            <a:r>
              <a:rPr lang="ko-KR" altLang="en-US" sz="1600" b="1">
                <a:latin typeface="나눔고딕" pitchFamily="50" charset="-127"/>
                <a:ea typeface="나눔고딕" pitchFamily="50" charset="-127"/>
              </a:rPr>
              <a:t>자</a:t>
            </a:r>
            <a:r>
              <a:rPr lang="ko-KR" altLang="en-US" sz="1600" b="1" smtClean="0">
                <a:latin typeface="나눔고딕" pitchFamily="50" charset="-127"/>
                <a:ea typeface="나눔고딕" pitchFamily="50" charset="-127"/>
              </a:rPr>
              <a:t>명 </a:t>
            </a:r>
            <a:r>
              <a:rPr lang="en-US" altLang="ko-KR" sz="1600" b="1" smtClean="0">
                <a:latin typeface="나눔고딕" pitchFamily="50" charset="-127"/>
                <a:ea typeface="나눔고딕" pitchFamily="50" charset="-127"/>
              </a:rPr>
              <a:t>: </a:t>
            </a:r>
            <a:endParaRPr lang="ko-KR" altLang="en-US" sz="1600" b="1"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2120" y="6309320"/>
            <a:ext cx="3312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smtClean="0">
                <a:solidFill>
                  <a:srgbClr val="C00000"/>
                </a:solidFill>
                <a:latin typeface="나눔고딕" pitchFamily="50" charset="-127"/>
                <a:ea typeface="나눔고딕" pitchFamily="50" charset="-127"/>
              </a:rPr>
              <a:t>(</a:t>
            </a:r>
            <a:r>
              <a:rPr lang="ko-KR" altLang="en-US" sz="1400" b="1" smtClean="0">
                <a:solidFill>
                  <a:srgbClr val="C00000"/>
                </a:solidFill>
                <a:latin typeface="나눔고딕" pitchFamily="50" charset="-127"/>
                <a:ea typeface="나눔고딕" pitchFamily="50" charset="-127"/>
              </a:rPr>
              <a:t>총 </a:t>
            </a:r>
            <a:r>
              <a:rPr lang="en-US" altLang="ko-KR" sz="1400" b="1" smtClean="0">
                <a:solidFill>
                  <a:srgbClr val="C00000"/>
                </a:solidFill>
                <a:latin typeface="나눔고딕" pitchFamily="50" charset="-127"/>
                <a:ea typeface="나눔고딕" pitchFamily="50" charset="-127"/>
              </a:rPr>
              <a:t>20</a:t>
            </a:r>
            <a:r>
              <a:rPr lang="ko-KR" altLang="en-US" sz="1400" b="1" smtClean="0">
                <a:solidFill>
                  <a:srgbClr val="C00000"/>
                </a:solidFill>
                <a:latin typeface="나눔고딕" pitchFamily="50" charset="-127"/>
                <a:ea typeface="나눔고딕" pitchFamily="50" charset="-127"/>
              </a:rPr>
              <a:t>페이지 이내로 작성해 주세요</a:t>
            </a:r>
            <a:r>
              <a:rPr lang="en-US" altLang="ko-KR" sz="1400" b="1">
                <a:solidFill>
                  <a:srgbClr val="C00000"/>
                </a:solidFill>
                <a:latin typeface="나눔고딕" pitchFamily="50" charset="-127"/>
                <a:ea typeface="나눔고딕" pitchFamily="50" charset="-127"/>
              </a:rPr>
              <a:t>)</a:t>
            </a:r>
            <a:r>
              <a:rPr lang="ko-KR" altLang="en-US" sz="1400" b="1" smtClean="0">
                <a:solidFill>
                  <a:srgbClr val="C00000"/>
                </a:solidFill>
                <a:latin typeface="나눔고딕" pitchFamily="50" charset="-127"/>
                <a:ea typeface="나눔고딕" pitchFamily="50" charset="-127"/>
              </a:rPr>
              <a:t> </a:t>
            </a:r>
            <a:endParaRPr lang="ko-KR" altLang="en-US" sz="1400" b="1">
              <a:solidFill>
                <a:srgbClr val="C00000"/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196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err="1" smtClean="0"/>
              <a:t>지속가능한</a:t>
            </a:r>
            <a:r>
              <a:rPr lang="ko-KR" altLang="en-US" dirty="0" smtClean="0"/>
              <a:t> 성장을 위한 사업추진 및 목표달성에 어려움을 주는 문제점 </a:t>
            </a:r>
            <a:r>
              <a:rPr lang="en-US" altLang="ko-KR" dirty="0" smtClean="0"/>
              <a:t>3</a:t>
            </a:r>
            <a:r>
              <a:rPr lang="ko-KR" altLang="en-US" dirty="0" smtClean="0"/>
              <a:t>가지를 우선순위에 따라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그 문제를 해결하기 위해 어떠한 노력을 실행하고 있는지 설명해 주세요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8. </a:t>
            </a:r>
            <a:r>
              <a:rPr lang="ko-KR" altLang="en-US" dirty="0" smtClean="0"/>
              <a:t>자사 문제진단 및 해결방안 모색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741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err="1" smtClean="0"/>
              <a:t>창업가</a:t>
            </a:r>
            <a:r>
              <a:rPr lang="en-US" altLang="ko-KR" dirty="0" smtClean="0"/>
              <a:t>(</a:t>
            </a:r>
            <a:r>
              <a:rPr lang="ko-KR" altLang="en-US" dirty="0" smtClean="0"/>
              <a:t>대표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생각하는 기업가정신을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로컬 </a:t>
            </a:r>
            <a:r>
              <a:rPr lang="ko-KR" altLang="en-US" dirty="0" err="1" smtClean="0"/>
              <a:t>챌린지</a:t>
            </a:r>
            <a:r>
              <a:rPr lang="ko-KR" altLang="en-US" dirty="0" smtClean="0"/>
              <a:t> 프로젝트에 지원한 동기와 바라는 점이 있다면</a:t>
            </a:r>
            <a:r>
              <a:rPr lang="en-US" altLang="ko-KR" dirty="0" smtClean="0"/>
              <a:t>…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기업가정신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200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※ </a:t>
            </a:r>
            <a:r>
              <a:rPr lang="ko-KR" altLang="en-US" dirty="0" smtClean="0"/>
              <a:t>프로필 </a:t>
            </a:r>
            <a:r>
              <a:rPr lang="en-US" altLang="ko-KR" dirty="0" smtClean="0"/>
              <a:t>(2</a:t>
            </a:r>
            <a:r>
              <a:rPr lang="ko-KR" altLang="en-US" dirty="0" smtClean="0"/>
              <a:t>장 이내로 요약작성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0376" y="83671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  <a:ea typeface="+mn-ea"/>
              </a:rPr>
              <a:t>기업 프로필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268760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설립연도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기업형태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인원수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소재지</a:t>
            </a:r>
            <a:endParaRPr lang="en-US" altLang="ko-KR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설립목적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기업미션비전</a:t>
            </a:r>
            <a:endParaRPr lang="en-US" altLang="ko-KR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주요사업내용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63691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latin typeface="+mn-ea"/>
                <a:ea typeface="+mn-ea"/>
              </a:rPr>
              <a:t>사업 프로필</a:t>
            </a:r>
            <a:endParaRPr lang="ko-KR" altLang="en-US" dirty="0">
              <a:latin typeface="+mn-ea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6680" y="3103800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시장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고객 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우리의 고객은 누구인가</a:t>
            </a:r>
            <a:r>
              <a:rPr lang="en-US" altLang="ko-KR" dirty="0" smtClean="0">
                <a:latin typeface="+mn-ea"/>
                <a:ea typeface="+mn-ea"/>
              </a:rPr>
              <a:t>?)</a:t>
            </a:r>
            <a:endParaRPr lang="ko-KR" altLang="en-US" dirty="0" smtClean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고객 </a:t>
            </a:r>
            <a:r>
              <a:rPr lang="ko-KR" altLang="en-US" dirty="0" err="1" smtClean="0">
                <a:latin typeface="+mn-ea"/>
                <a:ea typeface="+mn-ea"/>
              </a:rPr>
              <a:t>니즈</a:t>
            </a:r>
            <a:r>
              <a:rPr lang="ko-KR" altLang="en-US" dirty="0" smtClean="0">
                <a:latin typeface="+mn-ea"/>
                <a:ea typeface="+mn-ea"/>
              </a:rPr>
              <a:t> 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고객은 어떤 </a:t>
            </a:r>
            <a:r>
              <a:rPr lang="ko-KR" altLang="en-US" dirty="0" err="1" smtClean="0">
                <a:latin typeface="+mn-ea"/>
                <a:ea typeface="+mn-ea"/>
              </a:rPr>
              <a:t>니즈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불편함을 가지고 있나</a:t>
            </a:r>
            <a:r>
              <a:rPr lang="en-US" altLang="ko-KR" dirty="0" smtClean="0">
                <a:latin typeface="+mn-ea"/>
                <a:ea typeface="+mn-ea"/>
              </a:rPr>
              <a:t>?)</a:t>
            </a:r>
          </a:p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제품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서비스 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우리가 제공하는 제품과 서비스는</a:t>
            </a:r>
            <a:r>
              <a:rPr lang="en-US" altLang="ko-KR" dirty="0" smtClean="0">
                <a:latin typeface="+mn-ea"/>
                <a:ea typeface="+mn-ea"/>
              </a:rPr>
              <a:t>?)</a:t>
            </a:r>
          </a:p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브랜드 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우리의 브랜드가 표방하는 것은</a:t>
            </a:r>
            <a:r>
              <a:rPr lang="en-US" altLang="ko-KR" dirty="0" smtClean="0">
                <a:latin typeface="+mn-ea"/>
                <a:ea typeface="+mn-ea"/>
              </a:rPr>
              <a:t>?)</a:t>
            </a:r>
          </a:p>
          <a:p>
            <a:pPr marL="342900" indent="-342900">
              <a:buFont typeface="+mj-ea"/>
              <a:buAutoNum type="circleNumDbPlain"/>
            </a:pPr>
            <a:r>
              <a:rPr lang="ko-KR" altLang="en-US" dirty="0" smtClean="0">
                <a:latin typeface="+mn-ea"/>
                <a:ea typeface="+mn-ea"/>
              </a:rPr>
              <a:t>역량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노하우</a:t>
            </a:r>
            <a:r>
              <a:rPr lang="en-US" altLang="ko-KR" dirty="0" smtClean="0">
                <a:latin typeface="+mn-ea"/>
                <a:ea typeface="+mn-ea"/>
              </a:rPr>
              <a:t>/</a:t>
            </a:r>
            <a:r>
              <a:rPr lang="ko-KR" altLang="en-US" dirty="0" smtClean="0">
                <a:latin typeface="+mn-ea"/>
                <a:ea typeface="+mn-ea"/>
              </a:rPr>
              <a:t>기술 </a:t>
            </a:r>
            <a:r>
              <a:rPr lang="en-US" altLang="ko-KR" dirty="0" smtClean="0">
                <a:latin typeface="+mn-ea"/>
                <a:ea typeface="+mn-ea"/>
              </a:rPr>
              <a:t>(</a:t>
            </a:r>
            <a:r>
              <a:rPr lang="ko-KR" altLang="en-US" dirty="0" smtClean="0">
                <a:latin typeface="+mn-ea"/>
                <a:ea typeface="+mn-ea"/>
              </a:rPr>
              <a:t>우리의 핵심역량과 자산은</a:t>
            </a:r>
            <a:r>
              <a:rPr lang="en-US" altLang="ko-KR" dirty="0" smtClean="0">
                <a:latin typeface="+mn-ea"/>
                <a:ea typeface="+mn-ea"/>
              </a:rPr>
              <a:t>?) </a:t>
            </a:r>
          </a:p>
        </p:txBody>
      </p:sp>
    </p:spTree>
    <p:extLst>
      <p:ext uri="{BB962C8B-B14F-4D97-AF65-F5344CB8AC3E}">
        <p14:creationId xmlns:p14="http://schemas.microsoft.com/office/powerpoint/2010/main" val="312727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기업</a:t>
            </a:r>
            <a:r>
              <a:rPr lang="en-US" altLang="ko-KR" dirty="0"/>
              <a:t> </a:t>
            </a:r>
            <a:r>
              <a:rPr lang="ko-KR" altLang="en-US" dirty="0" smtClean="0"/>
              <a:t>및 사업을 한 개의 </a:t>
            </a:r>
            <a:r>
              <a:rPr lang="ko-KR" altLang="en-US" dirty="0" err="1" smtClean="0"/>
              <a:t>선언형</a:t>
            </a:r>
            <a:r>
              <a:rPr lang="ko-KR" altLang="en-US" dirty="0" smtClean="0"/>
              <a:t> 문장</a:t>
            </a:r>
            <a:r>
              <a:rPr lang="en-US" altLang="ko-KR" dirty="0" smtClean="0"/>
              <a:t>(140</a:t>
            </a:r>
            <a:r>
              <a:rPr lang="ko-KR" altLang="en-US" dirty="0" smtClean="0"/>
              <a:t>자 이내</a:t>
            </a:r>
            <a:r>
              <a:rPr lang="en-US" altLang="ko-KR" dirty="0" smtClean="0"/>
              <a:t>) + 3</a:t>
            </a:r>
            <a:r>
              <a:rPr lang="ko-KR" altLang="en-US" dirty="0" smtClean="0"/>
              <a:t>문장 이내의 보충설명으로 요약</a:t>
            </a:r>
            <a:endParaRPr lang="en-US" altLang="ko-KR" dirty="0" smtClean="0"/>
          </a:p>
          <a:p>
            <a:r>
              <a:rPr lang="ko-KR" altLang="en-US" dirty="0" smtClean="0"/>
              <a:t>기업설립</a:t>
            </a:r>
            <a:r>
              <a:rPr lang="en-US" altLang="ko-KR" dirty="0" smtClean="0"/>
              <a:t>(</a:t>
            </a:r>
            <a:r>
              <a:rPr lang="ko-KR" altLang="en-US" dirty="0" smtClean="0"/>
              <a:t>또는 실질적 기업활동 시작시점</a:t>
            </a:r>
            <a:r>
              <a:rPr lang="en-US" altLang="ko-KR" dirty="0" smtClean="0"/>
              <a:t>)</a:t>
            </a:r>
            <a:r>
              <a:rPr lang="ko-KR" altLang="en-US" dirty="0" smtClean="0"/>
              <a:t>부터 현재까지 연혁 </a:t>
            </a:r>
            <a:r>
              <a:rPr lang="en-US" altLang="ko-KR" dirty="0" smtClean="0"/>
              <a:t>(</a:t>
            </a:r>
            <a:r>
              <a:rPr lang="ko-KR" altLang="en-US" dirty="0" smtClean="0"/>
              <a:t>활동내역과 주요 이벤트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조직 </a:t>
            </a:r>
            <a:r>
              <a:rPr lang="ko-KR" altLang="en-US" dirty="0" smtClean="0"/>
              <a:t>소개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기업 유형</a:t>
            </a:r>
            <a:r>
              <a:rPr lang="en-US" altLang="ko-KR" dirty="0" smtClean="0"/>
              <a:t>, </a:t>
            </a:r>
            <a:r>
              <a:rPr lang="ko-KR" altLang="en-US" dirty="0" smtClean="0"/>
              <a:t>주주 현황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의사결정 구조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수익배분 구조 등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기업 소개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/>
          <a:p>
            <a:r>
              <a:rPr lang="ko-KR" altLang="en-US" dirty="0" smtClean="0"/>
              <a:t>왜 사업을 시작했는지</a:t>
            </a:r>
            <a:r>
              <a:rPr lang="en-US" altLang="ko-KR" dirty="0" smtClean="0"/>
              <a:t>, </a:t>
            </a:r>
            <a:r>
              <a:rPr lang="ko-KR" altLang="en-US" dirty="0"/>
              <a:t>사업을 통해 지역에 어떤 기여를 하고자 하는지 설명해 주세요</a:t>
            </a:r>
            <a:r>
              <a:rPr lang="en-US" altLang="ko-KR" dirty="0"/>
              <a:t>. </a:t>
            </a:r>
            <a:r>
              <a:rPr lang="en-US" altLang="ko-KR" dirty="0" smtClean="0"/>
              <a:t>   (</a:t>
            </a:r>
            <a:r>
              <a:rPr lang="ko-KR" altLang="en-US" dirty="0"/>
              <a:t>사업동기</a:t>
            </a:r>
            <a:r>
              <a:rPr lang="en-US" altLang="ko-KR" dirty="0"/>
              <a:t>, </a:t>
            </a:r>
            <a:r>
              <a:rPr lang="ko-KR" altLang="en-US" dirty="0"/>
              <a:t>사업의 필요성</a:t>
            </a:r>
            <a:r>
              <a:rPr lang="en-US" altLang="ko-KR" dirty="0"/>
              <a:t>, </a:t>
            </a:r>
            <a:r>
              <a:rPr lang="ko-KR" altLang="en-US" dirty="0"/>
              <a:t>해결해야 할 문제</a:t>
            </a:r>
            <a:r>
              <a:rPr lang="en-US" altLang="ko-KR" dirty="0"/>
              <a:t>)</a:t>
            </a:r>
          </a:p>
          <a:p>
            <a:r>
              <a:rPr lang="ko-KR" altLang="en-US" dirty="0" smtClean="0"/>
              <a:t>해당사업이 어떻게 지역에 기여할 수 있는지 방법을 설명해 주시고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 동안 기여한 실적을 평가해 주세요</a:t>
            </a:r>
            <a:r>
              <a:rPr lang="en-US" altLang="ko-KR" dirty="0" smtClean="0"/>
              <a:t>. </a:t>
            </a:r>
            <a:r>
              <a:rPr lang="en-US" altLang="ko-KR" dirty="0"/>
              <a:t>(</a:t>
            </a:r>
            <a:r>
              <a:rPr lang="ko-KR" altLang="en-US" dirty="0"/>
              <a:t>사회적 효과</a:t>
            </a:r>
            <a:r>
              <a:rPr lang="en-US" altLang="ko-KR" dirty="0"/>
              <a:t>, </a:t>
            </a:r>
            <a:r>
              <a:rPr lang="ko-KR" altLang="en-US" dirty="0"/>
              <a:t>경제적 </a:t>
            </a:r>
            <a:r>
              <a:rPr lang="ko-KR" altLang="en-US" dirty="0" smtClean="0"/>
              <a:t>효과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설립배경 및 목적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8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251520" y="836712"/>
            <a:ext cx="8640960" cy="5544616"/>
          </a:xfrm>
        </p:spPr>
        <p:txBody>
          <a:bodyPr/>
          <a:lstStyle/>
          <a:p>
            <a:r>
              <a:rPr lang="ko-KR" altLang="en-US" dirty="0" smtClean="0"/>
              <a:t>제품 또는 서비스의 주요 기능과 특징을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고객의 규모와 이들의 </a:t>
            </a:r>
            <a:r>
              <a:rPr lang="ko-KR" altLang="en-US" dirty="0" err="1" smtClean="0"/>
              <a:t>지속가능한</a:t>
            </a:r>
            <a:r>
              <a:rPr lang="ko-KR" altLang="en-US" dirty="0" smtClean="0"/>
              <a:t> 사용을 유도하는 가치가 무엇인지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수익모델과 가격정책을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영업 및 유통모델을 설명해 주세요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비즈니스 모델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331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목표시장의 규모와 특성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현황과 전망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예상되는 시장점유율 등을 설명해 주세요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타깃고객 및 잠재고객의 특성과 </a:t>
            </a:r>
            <a:r>
              <a:rPr lang="ko-KR" altLang="en-US" dirty="0" err="1" smtClean="0"/>
              <a:t>니즈를</a:t>
            </a:r>
            <a:r>
              <a:rPr lang="ko-KR" altLang="en-US" dirty="0" smtClean="0"/>
              <a:t>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경쟁자를 분석하고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이와 비교하여 어떤 경쟁우위를 갖고 있는지 설명해 주세요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시장 및 경쟁자 분석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979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대표자와 구성원의 담당분야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보유역량 등을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사업수행에 활용 가능한 외부 </a:t>
            </a:r>
            <a:r>
              <a:rPr lang="ko-KR" altLang="en-US" dirty="0" err="1" smtClean="0"/>
              <a:t>파트너십</a:t>
            </a:r>
            <a:r>
              <a:rPr lang="en-US" altLang="ko-KR" dirty="0" smtClean="0"/>
              <a:t>, </a:t>
            </a:r>
            <a:r>
              <a:rPr lang="ko-KR" altLang="en-US" dirty="0" smtClean="0"/>
              <a:t>네트워크 등을 설명해 주세요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기술력</a:t>
            </a:r>
            <a:r>
              <a:rPr lang="en-US" altLang="ko-KR" dirty="0" smtClean="0"/>
              <a:t>, </a:t>
            </a:r>
            <a:r>
              <a:rPr lang="ko-KR" altLang="en-US" dirty="0" smtClean="0"/>
              <a:t>수상경력 등 기타 차별화된 경쟁역량이 있다면 설명해 주세요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내부역량 분석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948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최근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 이내의 주요 사업추진 내용과 인력운영 현황을 설명해 주세요</a:t>
            </a:r>
            <a:r>
              <a:rPr lang="en-US" altLang="ko-KR" dirty="0" smtClean="0"/>
              <a:t>. </a:t>
            </a:r>
          </a:p>
          <a:p>
            <a:r>
              <a:rPr lang="ko-KR" altLang="en-US" dirty="0" smtClean="0"/>
              <a:t>최근 </a:t>
            </a:r>
            <a:r>
              <a:rPr lang="en-US" altLang="ko-KR" dirty="0" smtClean="0"/>
              <a:t>3</a:t>
            </a:r>
            <a:r>
              <a:rPr lang="ko-KR" altLang="en-US" dirty="0" smtClean="0"/>
              <a:t>년 이내의 매출</a:t>
            </a:r>
            <a:r>
              <a:rPr lang="en-US" altLang="ko-KR" dirty="0" smtClean="0"/>
              <a:t>/</a:t>
            </a:r>
            <a:r>
              <a:rPr lang="ko-KR" altLang="en-US" dirty="0" smtClean="0"/>
              <a:t>손익 현황과 자산</a:t>
            </a:r>
            <a:r>
              <a:rPr lang="en-US" altLang="ko-KR" dirty="0" smtClean="0"/>
              <a:t>/</a:t>
            </a:r>
            <a:r>
              <a:rPr lang="ko-KR" altLang="en-US" dirty="0" smtClean="0"/>
              <a:t>부채 현황을 표로 설명해 주세요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사업 현황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77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err="1" smtClean="0"/>
              <a:t>지속가능한</a:t>
            </a:r>
            <a:r>
              <a:rPr lang="ko-KR" altLang="en-US" dirty="0" smtClean="0"/>
              <a:t> 성장의 필요성과 이를 달성하기 위한 사업추진 목표</a:t>
            </a:r>
            <a:r>
              <a:rPr lang="en-US" altLang="ko-KR" dirty="0" smtClean="0"/>
              <a:t>/</a:t>
            </a:r>
            <a:r>
              <a:rPr lang="ko-KR" altLang="en-US" dirty="0" smtClean="0"/>
              <a:t>전략을 설명해 주세요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목표달성을 위한 세부 사업계획을 설명해 주세요</a:t>
            </a:r>
            <a:r>
              <a:rPr lang="en-US" altLang="ko-KR" dirty="0" smtClean="0"/>
              <a:t>.</a:t>
            </a:r>
            <a:br>
              <a:rPr lang="en-US" altLang="ko-KR" dirty="0" smtClean="0"/>
            </a:br>
            <a:r>
              <a:rPr lang="en-US" altLang="ko-KR" dirty="0" smtClean="0"/>
              <a:t>- </a:t>
            </a:r>
            <a:r>
              <a:rPr lang="ko-KR" altLang="en-US" dirty="0" smtClean="0"/>
              <a:t>제품</a:t>
            </a:r>
            <a:r>
              <a:rPr lang="en-US" altLang="ko-KR" dirty="0" smtClean="0"/>
              <a:t>/</a:t>
            </a:r>
            <a:r>
              <a:rPr lang="ko-KR" altLang="en-US" dirty="0" smtClean="0"/>
              <a:t>서비스 개발</a:t>
            </a:r>
            <a:r>
              <a:rPr lang="en-US" altLang="ko-KR" dirty="0" smtClean="0"/>
              <a:t>, </a:t>
            </a:r>
            <a:r>
              <a:rPr lang="ko-KR" altLang="en-US" dirty="0" smtClean="0"/>
              <a:t>마케팅</a:t>
            </a:r>
            <a:r>
              <a:rPr lang="en-US" altLang="ko-KR" dirty="0" smtClean="0"/>
              <a:t>/</a:t>
            </a:r>
            <a:r>
              <a:rPr lang="ko-KR" altLang="en-US" dirty="0" smtClean="0"/>
              <a:t>영업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조직</a:t>
            </a:r>
            <a:r>
              <a:rPr lang="en-US" altLang="ko-KR" dirty="0" smtClean="0"/>
              <a:t>/</a:t>
            </a:r>
            <a:r>
              <a:rPr lang="ko-KR" altLang="en-US" dirty="0" smtClean="0"/>
              <a:t>인력 운영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설비투자 등</a:t>
            </a:r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188B1C-E5BE-4634-837A-3452F2EED34F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 </a:t>
            </a:r>
            <a:r>
              <a:rPr lang="ko-KR" altLang="en-US" dirty="0" smtClean="0"/>
              <a:t>성장전략 및 세부사업계획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767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418</Words>
  <Application>Microsoft Office PowerPoint</Application>
  <PresentationFormat>화면 슬라이드 쇼(4:3)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디자인 사용자 지정</vt:lpstr>
      <vt:lpstr>PowerPoint 프레젠테이션</vt:lpstr>
      <vt:lpstr>※ 프로필 (2장 이내로 요약작성)</vt:lpstr>
      <vt:lpstr>1. 기업 소개</vt:lpstr>
      <vt:lpstr>2. 설립배경 및 목적</vt:lpstr>
      <vt:lpstr>3. 비즈니스 모델</vt:lpstr>
      <vt:lpstr>4. 시장 및 경쟁자 분석</vt:lpstr>
      <vt:lpstr>5. 내부역량 분석</vt:lpstr>
      <vt:lpstr>6. 사업 현황</vt:lpstr>
      <vt:lpstr>7. 성장전략 및 세부사업계획</vt:lpstr>
      <vt:lpstr>8. 자사 문제진단 및 해결방안 모색</vt:lpstr>
      <vt:lpstr>9. 기업가정신</vt:lpstr>
    </vt:vector>
  </TitlesOfParts>
  <Company>KEI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KEI</dc:creator>
  <cp:lastModifiedBy>User</cp:lastModifiedBy>
  <cp:revision>55</cp:revision>
  <cp:lastPrinted>2016-02-15T05:32:52Z</cp:lastPrinted>
  <dcterms:created xsi:type="dcterms:W3CDTF">2013-07-30T00:10:13Z</dcterms:created>
  <dcterms:modified xsi:type="dcterms:W3CDTF">2016-02-15T06:28:32Z</dcterms:modified>
</cp:coreProperties>
</file>