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303" r:id="rId3"/>
    <p:sldId id="280" r:id="rId4"/>
    <p:sldId id="279" r:id="rId5"/>
    <p:sldId id="293" r:id="rId6"/>
    <p:sldId id="295" r:id="rId7"/>
    <p:sldId id="294" r:id="rId8"/>
    <p:sldId id="296" r:id="rId9"/>
    <p:sldId id="282" r:id="rId10"/>
    <p:sldId id="281" r:id="rId11"/>
    <p:sldId id="297" r:id="rId12"/>
    <p:sldId id="284" r:id="rId13"/>
    <p:sldId id="300" r:id="rId14"/>
    <p:sldId id="299" r:id="rId15"/>
    <p:sldId id="286" r:id="rId16"/>
    <p:sldId id="288" r:id="rId17"/>
    <p:sldId id="301" r:id="rId18"/>
    <p:sldId id="302" r:id="rId19"/>
    <p:sldId id="289" r:id="rId20"/>
    <p:sldId id="290" r:id="rId21"/>
    <p:sldId id="292" r:id="rId22"/>
    <p:sldId id="291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60"/>
  </p:normalViewPr>
  <p:slideViewPr>
    <p:cSldViewPr>
      <p:cViewPr>
        <p:scale>
          <a:sx n="59" d="100"/>
          <a:sy n="59" d="100"/>
        </p:scale>
        <p:origin x="-1944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설문결과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47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/>
              <a:t>신 재생 에너지에 대해 잘 알고 있는가</a:t>
            </a:r>
            <a:r>
              <a:rPr lang="en-US"/>
              <a:t>?</a:t>
            </a:r>
          </a:p>
        </c:rich>
      </c:tx>
      <c:layout>
        <c:manualLayout>
          <c:xMode val="edge"/>
          <c:yMode val="edge"/>
          <c:x val="0.18419274934383201"/>
          <c:y val="2.50000000000000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604381110582295E-2"/>
          <c:y val="0.1774958337078453"/>
          <c:w val="0.89166405792011216"/>
          <c:h val="0.60224839794831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47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491648"/>
        <c:axId val="229118336"/>
      </c:barChart>
      <c:catAx>
        <c:axId val="22849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118336"/>
        <c:crosses val="autoZero"/>
        <c:auto val="1"/>
        <c:lblAlgn val="ctr"/>
        <c:lblOffset val="100"/>
        <c:noMultiLvlLbl val="0"/>
      </c:catAx>
      <c:valAx>
        <c:axId val="2291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49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설문결과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47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err="1" smtClean="0"/>
              <a:t>탈핵의</a:t>
            </a:r>
            <a:r>
              <a:rPr lang="ko-KR" altLang="en-US" dirty="0" smtClean="0"/>
              <a:t> 의미를 알고 있는가</a:t>
            </a:r>
            <a:r>
              <a:rPr lang="en-US" altLang="ko-KR" dirty="0" smtClean="0"/>
              <a:t>?</a:t>
            </a:r>
            <a:endParaRPr lang="en-US" dirty="0"/>
          </a:p>
        </c:rich>
      </c:tx>
      <c:layout>
        <c:manualLayout>
          <c:xMode val="edge"/>
          <c:yMode val="edge"/>
          <c:x val="0.2542259573251483"/>
          <c:y val="1.876219005757907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23</c:v>
                </c:pt>
                <c:pt idx="3">
                  <c:v>39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103168"/>
        <c:axId val="344257664"/>
      </c:barChart>
      <c:catAx>
        <c:axId val="34410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4257664"/>
        <c:crosses val="autoZero"/>
        <c:auto val="1"/>
        <c:lblAlgn val="ctr"/>
        <c:lblOffset val="100"/>
        <c:noMultiLvlLbl val="0"/>
      </c:catAx>
      <c:valAx>
        <c:axId val="34425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10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설문결과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47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sz="2000" dirty="0" smtClean="0"/>
              <a:t>태양광 발전기와 태양열 발전기의 차이를 정확히 알고 있는가</a:t>
            </a:r>
            <a:r>
              <a:rPr lang="en-US" altLang="ko-KR" sz="2000" dirty="0" smtClean="0"/>
              <a:t>?</a:t>
            </a:r>
            <a:endParaRPr lang="en-US" sz="2000" dirty="0"/>
          </a:p>
        </c:rich>
      </c:tx>
      <c:layout>
        <c:manualLayout>
          <c:xMode val="edge"/>
          <c:yMode val="edge"/>
          <c:x val="0.12134248784210989"/>
          <c:y val="3.4356622820524554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매우그렇다</c:v>
                </c:pt>
                <c:pt idx="1">
                  <c:v>그렇다</c:v>
                </c:pt>
                <c:pt idx="2">
                  <c:v>보통이다</c:v>
                </c:pt>
                <c:pt idx="3">
                  <c:v>아니다</c:v>
                </c:pt>
                <c:pt idx="4">
                  <c:v>매우아니다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38</c:v>
                </c:pt>
                <c:pt idx="3">
                  <c:v>38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150400"/>
        <c:axId val="384860544"/>
      </c:barChart>
      <c:catAx>
        <c:axId val="36815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84860544"/>
        <c:crosses val="autoZero"/>
        <c:auto val="1"/>
        <c:lblAlgn val="ctr"/>
        <c:lblOffset val="100"/>
        <c:noMultiLvlLbl val="0"/>
      </c:catAx>
      <c:valAx>
        <c:axId val="38486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15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392D-7AE1-443D-BFDC-A2F9A70F8CF1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60AA4-CA8B-45F8-B502-7BE5F970D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45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41C4-A899-45AB-8A08-855E295F6D98}" type="datetimeFigureOut">
              <a:rPr lang="ko-KR" altLang="en-US" smtClean="0"/>
              <a:pPr/>
              <a:t>2015-01-23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1304-ED9D-4C11-A549-57FC135A03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6732240" y="6355793"/>
            <a:ext cx="2232249" cy="336671"/>
            <a:chOff x="1155499" y="1"/>
            <a:chExt cx="3141738" cy="392811"/>
          </a:xfrm>
        </p:grpSpPr>
        <p:pic>
          <p:nvPicPr>
            <p:cNvPr id="8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13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1155499" y="1"/>
              <a:ext cx="1705516" cy="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14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861014" y="1"/>
              <a:ext cx="1436223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Daum\PotEncoder\&#46041;&#50689;&#49345;.wmv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배경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부제목 2"/>
          <p:cNvSpPr>
            <a:spLocks noGrp="1"/>
          </p:cNvSpPr>
          <p:nvPr/>
        </p:nvSpPr>
        <p:spPr bwMode="auto">
          <a:xfrm>
            <a:off x="539552" y="1285503"/>
            <a:ext cx="8102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안산고등학교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그림 7" descr="안산시민햇빛발전협동조합_시그니쳐_1단.png"/>
          <p:cNvPicPr>
            <a:picLocks noChangeAspect="1"/>
          </p:cNvPicPr>
          <p:nvPr/>
        </p:nvPicPr>
        <p:blipFill>
          <a:blip r:embed="rId3" cstate="print"/>
          <a:srcRect r="83364" b="-6192"/>
          <a:stretch>
            <a:fillRect/>
          </a:stretch>
        </p:blipFill>
        <p:spPr bwMode="auto">
          <a:xfrm>
            <a:off x="4499992" y="11663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195736" y="400506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en-US" altLang="ko-KR" sz="2800" b="1" dirty="0" smtClean="0">
              <a:latin typeface="HY강M" pitchFamily="18" charset="-127"/>
              <a:ea typeface="HY강M" pitchFamily="18" charset="-127"/>
            </a:endParaRPr>
          </a:p>
          <a:p>
            <a:pPr algn="ctr">
              <a:buNone/>
            </a:pP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햇빛발전 협동조합</a:t>
            </a:r>
            <a:endParaRPr lang="en-US" altLang="ko-KR" sz="2800" b="1" dirty="0" smtClean="0">
              <a:latin typeface="HY강M" pitchFamily="18" charset="-127"/>
              <a:ea typeface="HY강M" pitchFamily="18" charset="-127"/>
            </a:endParaRPr>
          </a:p>
          <a:p>
            <a:pPr algn="ctr">
              <a:buNone/>
            </a:pPr>
            <a:endParaRPr lang="en-US" altLang="ko-KR" sz="2000" b="1" dirty="0" smtClean="0">
              <a:latin typeface="HY강M" pitchFamily="18" charset="-127"/>
              <a:ea typeface="HY강M" pitchFamily="18" charset="-127"/>
            </a:endParaRPr>
          </a:p>
          <a:p>
            <a:pPr algn="ctr">
              <a:buNone/>
            </a:pP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양소현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박정은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이유경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오홍선</a:t>
            </a:r>
            <a:endParaRPr lang="en-US" altLang="ko-KR" sz="2000" b="1" dirty="0" smtClean="0">
              <a:latin typeface="HY강M" pitchFamily="18" charset="-127"/>
              <a:ea typeface="HY강M" pitchFamily="18" charset="-127"/>
            </a:endParaRPr>
          </a:p>
          <a:p>
            <a:pPr algn="ctr">
              <a:buNone/>
            </a:pP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정은호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백승준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 이은진</a:t>
            </a:r>
            <a:r>
              <a:rPr lang="en-US" altLang="ko-KR" sz="20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김고은</a:t>
            </a:r>
            <a:endParaRPr lang="ko-KR" altLang="en-US" sz="2000" b="1" dirty="0">
              <a:latin typeface="HY강M" pitchFamily="18" charset="-127"/>
              <a:ea typeface="HY강M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300192" y="452352"/>
            <a:ext cx="2341960" cy="336671"/>
            <a:chOff x="1155499" y="1"/>
            <a:chExt cx="3141738" cy="392811"/>
          </a:xfrm>
        </p:grpSpPr>
        <p:pic>
          <p:nvPicPr>
            <p:cNvPr id="12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1155499" y="1"/>
              <a:ext cx="1705516" cy="39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861014" y="1"/>
              <a:ext cx="1436223" cy="392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093296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내용 개체 틀 5" descr="3ifUd009fdyacpxef3xh_fi0r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3"/>
            <a:ext cx="8136904" cy="4086786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85720" y="5179231"/>
            <a:ext cx="864096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기업과의 첫 만남 및 방향 설정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태양광 발전에 대한 시민의식조사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16530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5143512"/>
            <a:ext cx="864096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설문조사를 위한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판넬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만들기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내용 개체 틀 5" descr="dg0Ud0101zpubachyfou_9kwu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3672408" cy="4013639"/>
          </a:xfrm>
          <a:prstGeom prst="rect">
            <a:avLst/>
          </a:prstGeom>
        </p:spPr>
      </p:pic>
      <p:pic>
        <p:nvPicPr>
          <p:cNvPr id="13" name="그림 12" descr="cg4Ud0101j2t4d02uup1r_9kwul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214423"/>
            <a:ext cx="4464496" cy="3870762"/>
          </a:xfrm>
          <a:prstGeom prst="rect">
            <a:avLst/>
          </a:prstGeom>
        </p:spPr>
      </p:pic>
      <p:sp>
        <p:nvSpPr>
          <p:cNvPr id="12" name="제목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태양광 발전에 대한 시민의식조사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>
            <a:lum contrast="27000"/>
          </a:blip>
          <a:srcRect/>
          <a:stretch>
            <a:fillRect/>
          </a:stretch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1520" y="5511166"/>
            <a:ext cx="8640960" cy="40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중앙역 앞 캠페인활동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내용 개체 틀 12" descr="2ieUd0101jncdcsqgh8zk_69j6d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737458" cy="2757494"/>
          </a:xfrm>
          <a:prstGeom prst="rect">
            <a:avLst/>
          </a:prstGeom>
        </p:spPr>
      </p:pic>
      <p:pic>
        <p:nvPicPr>
          <p:cNvPr id="14" name="그림 13" descr="a57Ud01011nf65g4hqeyj_69j6d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801553"/>
            <a:ext cx="4850374" cy="3254894"/>
          </a:xfrm>
          <a:prstGeom prst="rect">
            <a:avLst/>
          </a:prstGeom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인식개선활동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–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캠페인 활동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165304"/>
          </a:xfrm>
          <a:prstGeom prst="rect">
            <a:avLst/>
          </a:prstGeom>
          <a:noFill/>
        </p:spPr>
      </p:pic>
      <p:pic>
        <p:nvPicPr>
          <p:cNvPr id="8" name="동영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643050"/>
            <a:ext cx="9144000" cy="452225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000100" y="1785926"/>
            <a:ext cx="1500198" cy="369332"/>
            <a:chOff x="5643570" y="6202940"/>
            <a:chExt cx="1500198" cy="369332"/>
          </a:xfrm>
          <a:solidFill>
            <a:srgbClr val="FFC000"/>
          </a:solidFill>
        </p:grpSpPr>
        <p:sp>
          <p:nvSpPr>
            <p:cNvPr id="10" name="모서리가 둥근 직사각형 9"/>
            <p:cNvSpPr/>
            <p:nvPr/>
          </p:nvSpPr>
          <p:spPr>
            <a:xfrm>
              <a:off x="5643570" y="6202940"/>
              <a:ext cx="1500198" cy="369332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5857884" y="6202940"/>
              <a:ext cx="128588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 smtClean="0"/>
                <a:t> </a:t>
              </a:r>
              <a:r>
                <a:rPr lang="ko-KR" altLang="en-US" b="1" dirty="0" smtClean="0"/>
                <a:t>동영상</a:t>
              </a:r>
              <a:endParaRPr lang="ko-KR" altLang="en-US" b="1" dirty="0"/>
            </a:p>
          </p:txBody>
        </p:sp>
      </p:grp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인식개선활동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–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캠페인 활동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16530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-214338"/>
            <a:ext cx="9144000" cy="637964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내용 개체 틀 3" descr="7f6Ud0101pimino2sbea5_9kwu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50494"/>
            <a:ext cx="6786610" cy="4519404"/>
          </a:xfrm>
          <a:prstGeom prst="rect">
            <a:avLst/>
          </a:prstGeom>
        </p:spPr>
      </p:pic>
      <p:sp>
        <p:nvSpPr>
          <p:cNvPr id="12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시민의식 조사결과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25042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1268760"/>
            <a:ext cx="9144000" cy="4981662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35783" y="5445224"/>
            <a:ext cx="8568952" cy="80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설문지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태양광 발전에 대한 학생의식조사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8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2015" y="531201"/>
            <a:ext cx="4016488" cy="581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27384"/>
            <a:ext cx="9144000" cy="6209928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차트 14"/>
          <p:cNvGraphicFramePr/>
          <p:nvPr/>
        </p:nvGraphicFramePr>
        <p:xfrm>
          <a:off x="1000100" y="1785926"/>
          <a:ext cx="707236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학생 설문조사 결과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차트 14"/>
          <p:cNvGraphicFramePr/>
          <p:nvPr/>
        </p:nvGraphicFramePr>
        <p:xfrm>
          <a:off x="1000100" y="1785926"/>
          <a:ext cx="707236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학생 설문조사 결과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15903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15903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1520" y="5373216"/>
            <a:ext cx="864096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 결과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413683103"/>
              </p:ext>
            </p:extLst>
          </p:nvPr>
        </p:nvGraphicFramePr>
        <p:xfrm>
          <a:off x="1017563" y="1420199"/>
          <a:ext cx="707236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학생 설문조사 결과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165305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1"/>
            <a:ext cx="9144000" cy="616530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294"/>
            <a:ext cx="2915816" cy="4325993"/>
          </a:xfr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500175"/>
            <a:ext cx="3024336" cy="43498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71613"/>
            <a:ext cx="3528392" cy="4323875"/>
          </a:xfrm>
          <a:prstGeom prst="rect">
            <a:avLst/>
          </a:prstGeom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인식개선활동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–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공모전 참가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11560" y="4321402"/>
            <a:ext cx="8137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+mn-ea"/>
              </a:rPr>
              <a:t>Copyright</a:t>
            </a:r>
          </a:p>
          <a:p>
            <a:endParaRPr lang="en-US" altLang="ko-KR" sz="1200" dirty="0" smtClean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“안산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YWCA“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97688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16530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1520" y="5877272"/>
            <a:ext cx="864096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33264" y="1628800"/>
            <a:ext cx="864096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시민의식개선 </a:t>
            </a:r>
            <a:r>
              <a:rPr kumimoji="0" lang="en-US" altLang="ko-KR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ko-KR" altLang="en-US" sz="3700" dirty="0" smtClean="0">
                <a:latin typeface="+mj-lt"/>
                <a:ea typeface="+mj-ea"/>
                <a:cs typeface="+mj-cs"/>
              </a:rPr>
              <a:t>중앙역에서 </a:t>
            </a:r>
            <a:r>
              <a:rPr lang="ko-KR" altLang="en-US" sz="3700" dirty="0" err="1" smtClean="0">
                <a:latin typeface="+mj-lt"/>
                <a:ea typeface="+mj-ea"/>
                <a:cs typeface="+mj-cs"/>
              </a:rPr>
              <a:t>판넬</a:t>
            </a:r>
            <a:r>
              <a:rPr lang="ko-KR" altLang="en-US" sz="3700" dirty="0" smtClean="0">
                <a:latin typeface="+mj-lt"/>
                <a:ea typeface="+mj-ea"/>
                <a:cs typeface="+mj-cs"/>
              </a:rPr>
              <a:t> 캠페인을 통하여 시민들의 신 재생 에너지에 대한 지식의 폭을 넓히게 되었다</a:t>
            </a:r>
            <a:r>
              <a:rPr lang="en-US" altLang="ko-KR" sz="3700" dirty="0" smtClean="0">
                <a:latin typeface="+mj-lt"/>
                <a:ea typeface="+mj-ea"/>
                <a:cs typeface="+mj-cs"/>
              </a:rPr>
              <a:t>.</a:t>
            </a:r>
            <a:endParaRPr kumimoji="0" lang="en-US" altLang="ko-KR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370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ko-KR" altLang="en-US" sz="3700" dirty="0" smtClean="0">
                <a:latin typeface="+mj-lt"/>
                <a:ea typeface="+mj-ea"/>
                <a:cs typeface="+mj-cs"/>
              </a:rPr>
              <a:t>우리들의 의식개선 </a:t>
            </a:r>
            <a:r>
              <a:rPr lang="en-US" altLang="ko-KR" sz="3700" dirty="0" smtClean="0">
                <a:latin typeface="+mj-lt"/>
                <a:ea typeface="+mj-ea"/>
                <a:cs typeface="+mj-cs"/>
              </a:rPr>
              <a:t>– </a:t>
            </a:r>
            <a:r>
              <a:rPr lang="ko-KR" altLang="en-US" sz="3700" dirty="0" smtClean="0">
                <a:latin typeface="+mj-lt"/>
                <a:ea typeface="+mj-ea"/>
                <a:cs typeface="+mj-cs"/>
              </a:rPr>
              <a:t>작은 단체이지만 이 활동을 통해 신 재생 에너지에 대한 인식을 변화시키는 계기가 되었다</a:t>
            </a:r>
            <a:r>
              <a:rPr lang="en-US" altLang="ko-KR" sz="37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결과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093296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bg2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85720" y="27146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ko-KR" altLang="en-US" sz="3600" b="1" noProof="0" dirty="0" smtClean="0"/>
              <a:t> 학교 내 태양광 발전기 설치</a:t>
            </a:r>
            <a:endParaRPr lang="en-US" altLang="ko-KR" sz="3600" b="1" noProof="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b="1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ko-KR" altLang="en-US" sz="3600" b="1" dirty="0" smtClean="0"/>
              <a:t> 시민들의 신 재생 에너지에 대한 </a:t>
            </a:r>
            <a:endParaRPr lang="en-US" altLang="ko-KR" sz="3600" b="1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600" b="1" dirty="0" smtClean="0"/>
              <a:t>   인식개선</a:t>
            </a:r>
            <a:endParaRPr lang="en-US" altLang="ko-KR" sz="3600" b="1" noProof="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b="1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b="1" dirty="0" smtClean="0"/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5.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앞으로의 계획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30932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1520" y="1052736"/>
            <a:ext cx="8640960" cy="4813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백승준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새로운 경험이고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첨에는 귀찮았지만 찾아보고 이해하고 알아보니 흥미가 생기는 프로젝트이었던 것 같다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이유경</a:t>
            </a:r>
            <a:r>
              <a:rPr kumimoji="0" lang="ko-KR" altLang="en-US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ko-KR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나에게 청사진프로젝트는</a:t>
            </a:r>
            <a:r>
              <a:rPr kumimoji="0" lang="ko-KR" altLang="en-US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ko-KR" altLang="en-US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멘토이다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양소현 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지금까지</a:t>
            </a:r>
            <a:r>
              <a:rPr kumimoji="0" lang="ko-KR" altLang="en-US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해보지 못했고 알지 못했던 분야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여러 활동을 스스로 계획하고 실천해나가 본 좋은 경험인 것 같다 그리고 이렇게 스스로 계획을 세우고 활동해보니 처음에는 </a:t>
            </a:r>
            <a:r>
              <a:rPr kumimoji="0" lang="ko-KR" altLang="en-US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버벅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댔지만 점점 용기도 생기고  추진력도 생긴 것 같다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정은호</a:t>
            </a:r>
            <a:r>
              <a:rPr kumimoji="0" lang="ko-KR" altLang="en-US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ko-KR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나에게 청사진 프로젝트는 </a:t>
            </a:r>
            <a:r>
              <a:rPr kumimoji="0" lang="ko-KR" altLang="en-US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멘토이다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위에 </a:t>
            </a:r>
            <a:r>
              <a:rPr kumimoji="0" lang="ko-KR" altLang="en-US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댓글과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같아서 조금 그렇지만 그거 말고 다른 단어가 딱히 떠오르지 않네요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제 진로를 정하고 모르고 있던 걸 새로 배우는 것 같아서 이 말을 쓰게 됐습니다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오홍선 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나에게 청사진 프로젝트는 생각이다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이은진</a:t>
            </a:r>
            <a:r>
              <a:rPr kumimoji="0" lang="ko-KR" altLang="en-US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ko-KR" sz="175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나에게 청사진 프로젝트는 새로운 모험의 첫 </a:t>
            </a:r>
            <a:r>
              <a:rPr kumimoji="0" lang="ko-KR" altLang="en-US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시작이였다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김고은</a:t>
            </a:r>
            <a:r>
              <a:rPr lang="en-US" altLang="ko-KR" sz="1750" b="1" dirty="0" smtClean="0"/>
              <a:t> : </a:t>
            </a:r>
            <a:r>
              <a:rPr kumimoji="0" lang="ko-KR" altLang="en-US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나에게 청사진 프로젝트는  끝내지 못한 숙제입니다</a:t>
            </a:r>
            <a:r>
              <a:rPr kumimoji="0" lang="en-US" altLang="ko-KR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251520" y="116632"/>
            <a:ext cx="8229600" cy="7109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활동 소감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2928934"/>
          </a:xfrm>
          <a:prstGeom prst="rect">
            <a:avLst/>
          </a:prstGeom>
          <a:noFill/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안산시민 햇빛발전협동조합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2428868"/>
            <a:ext cx="9144000" cy="3736436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357158" y="3000372"/>
            <a:ext cx="8229600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지역사회에 기후변화 대응의 필요성을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알리고 대안에너지로서 햇빛발전에 대한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 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인식을 넓히고자 노력하는 협동 조합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 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(2013. 1 </a:t>
            </a:r>
            <a:r>
              <a:rPr lang="ko-KR" altLang="en-US" sz="3200" dirty="0" smtClean="0"/>
              <a:t>설립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1714488"/>
            <a:ext cx="9144000" cy="51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ko-KR" sz="32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32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3200" dirty="0" smtClean="0"/>
          </a:p>
          <a:p>
            <a:pPr marL="514350" indent="-514350">
              <a:buFont typeface="+mj-lt"/>
              <a:buAutoNum type="arabicPeriod"/>
            </a:pPr>
            <a:endParaRPr lang="en-US" altLang="ko-K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/>
              <a:t>태양광 발전에 필요한 태양전지란</a:t>
            </a:r>
            <a:r>
              <a:rPr lang="en-US" altLang="ko-KR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/>
              <a:t>태양광 발전이란</a:t>
            </a:r>
            <a:r>
              <a:rPr lang="en-US" altLang="ko-KR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/>
              <a:t>태양광 발전에 대한 학생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시민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의식 조사</a:t>
            </a:r>
            <a:endParaRPr lang="en-US" altLang="ko-K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sz="3200" dirty="0" smtClean="0"/>
              <a:t>인식개선 활동</a:t>
            </a:r>
            <a:endParaRPr lang="en-US" altLang="ko-KR" sz="3200" dirty="0" smtClean="0"/>
          </a:p>
          <a:p>
            <a:pPr marL="514350" indent="-514350"/>
            <a:r>
              <a:rPr lang="en-US" altLang="ko-KR" sz="3200" dirty="0" smtClean="0"/>
              <a:t> - </a:t>
            </a:r>
            <a:r>
              <a:rPr lang="ko-KR" altLang="en-US" sz="3200" dirty="0" smtClean="0"/>
              <a:t>캠페인 활동 </a:t>
            </a:r>
            <a:r>
              <a:rPr lang="en-US" altLang="ko-KR" sz="3200" dirty="0" smtClean="0"/>
              <a:t>: </a:t>
            </a:r>
            <a:r>
              <a:rPr lang="ko-KR" altLang="en-US" sz="3200" dirty="0" smtClean="0"/>
              <a:t>태양광과 원전에 대한                                                      </a:t>
            </a:r>
            <a:endParaRPr lang="en-US" altLang="ko-KR" sz="3200" dirty="0" smtClean="0"/>
          </a:p>
          <a:p>
            <a:pPr marL="514350" indent="-514350"/>
            <a:r>
              <a:rPr lang="en-US" altLang="ko-KR" sz="3200" dirty="0" smtClean="0"/>
              <a:t>                     </a:t>
            </a:r>
            <a:r>
              <a:rPr lang="ko-KR" altLang="en-US" sz="3200" dirty="0" smtClean="0"/>
              <a:t>캠페인활동</a:t>
            </a:r>
            <a:endParaRPr lang="en-US" altLang="ko-KR" sz="3200" dirty="0" smtClean="0"/>
          </a:p>
          <a:p>
            <a:pPr marL="514350" indent="-514350"/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공모전 참가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/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차례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118341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118341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438944" y="1307591"/>
            <a:ext cx="8229600" cy="64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200" dirty="0" smtClean="0"/>
              <a:t>환경 오염과 </a:t>
            </a:r>
            <a:r>
              <a:rPr lang="ko-KR" altLang="en-US" sz="3200" dirty="0" err="1" smtClean="0"/>
              <a:t>신재생에너지의</a:t>
            </a:r>
            <a:r>
              <a:rPr lang="ko-KR" altLang="en-US" sz="3200" dirty="0" smtClean="0"/>
              <a:t> 필요성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_x69067352" descr="EMB0000099472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51" y="1994779"/>
            <a:ext cx="3816350" cy="29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_x79326392" descr="EMB0000099472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813" y="1994780"/>
            <a:ext cx="3817243" cy="29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315937" y="5102648"/>
            <a:ext cx="777716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화석연료의 이용 </a:t>
            </a:r>
            <a:r>
              <a:rPr lang="en-US" altLang="ko-KR" sz="2400" dirty="0">
                <a:latin typeface="Arial" pitchFamily="34" charset="0"/>
                <a:ea typeface="HY견고딕" pitchFamily="18" charset="-127"/>
              </a:rPr>
              <a:t>–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환경오염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자원 고갈</a:t>
            </a:r>
          </a:p>
          <a:p>
            <a:pPr algn="just" eaLnBrk="0" hangingPunct="0">
              <a:buFont typeface="Wingdings" pitchFamily="2" charset="2"/>
              <a:buNone/>
            </a:pP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신ㆍ재생에너지의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사용을 늘려야 함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태양광 발전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3"/>
            <a:ext cx="8208912" cy="27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500033" y="4653136"/>
            <a:ext cx="756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태양광 발전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태양빛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전기</a:t>
            </a:r>
          </a:p>
          <a:p>
            <a:pPr algn="just" eaLnBrk="0" hangingPunct="0">
              <a:buFont typeface="Wingdings" pitchFamily="2" charset="2"/>
              <a:buNone/>
            </a:pP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pPr algn="just" eaLnBrk="0" hangingPunct="0">
              <a:buFont typeface="Wingdings" pitchFamily="2" charset="2"/>
              <a:buNone/>
            </a:pP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태양열 발전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태양열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기계 에너지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전기</a:t>
            </a: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태양광 발전</a:t>
            </a:r>
            <a:r>
              <a:rPr kumimoji="0" lang="ko-KR" alt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en-US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vs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태양열 발전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02128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951038"/>
            <a:ext cx="9144000" cy="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9" name="_x82401736" descr="EMB00000c3c2d38"/>
          <p:cNvPicPr>
            <a:picLocks noChangeAspect="1" noChangeArrowheads="1"/>
          </p:cNvPicPr>
          <p:nvPr/>
        </p:nvPicPr>
        <p:blipFill>
          <a:blip r:embed="rId3" cstate="print"/>
          <a:srcRect l="4687" t="2817" r="6250" b="2817"/>
          <a:stretch>
            <a:fillRect/>
          </a:stretch>
        </p:blipFill>
        <p:spPr bwMode="auto">
          <a:xfrm>
            <a:off x="395536" y="1700808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716016" y="2492316"/>
            <a:ext cx="4104456" cy="273921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빛이 부딪치면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플러스와 마이너스를 갖는 입자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양공과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전자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가 생성</a:t>
            </a:r>
          </a:p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전자는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n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형 실리콘</a:t>
            </a:r>
          </a:p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양공는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p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형 실리콘</a:t>
            </a:r>
          </a:p>
          <a:p>
            <a:pPr algn="just" eaLnBrk="0" hangingPunct="0">
              <a:buFont typeface="Wingdings" pitchFamily="2" charset="2"/>
              <a:buNone/>
            </a:pP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  <a:p>
            <a:pPr algn="just" eaLnBrk="0" hangingPunct="0">
              <a:buFont typeface="Wingdings" pitchFamily="2" charset="2"/>
              <a:buNone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전극에 전구를 연결하면 전류가 흐르게 된다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태양전지의 원리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5949280"/>
          </a:xfrm>
          <a:prstGeom prst="rect">
            <a:avLst/>
          </a:prstGeom>
          <a:noFill/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44685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한국의 태양광 지도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1556792"/>
            <a:ext cx="8784976" cy="4392488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6688" t="8570" r="6688" b="6886"/>
          <a:stretch>
            <a:fillRect/>
          </a:stretch>
        </p:blipFill>
        <p:spPr bwMode="auto">
          <a:xfrm>
            <a:off x="179512" y="1544587"/>
            <a:ext cx="8784976" cy="44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solartodaymag.com/data_file/board/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093296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85720" y="5484348"/>
            <a:ext cx="8640960" cy="480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중앙도서관 발전기 견학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내용 개체 틀 5" descr="ag3Ud00917lxgzpzg2p57_9kwu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357298"/>
            <a:ext cx="7768863" cy="4015918"/>
          </a:xfrm>
          <a:prstGeom prst="rect">
            <a:avLst/>
          </a:prstGeom>
        </p:spPr>
      </p:pic>
      <p:sp>
        <p:nvSpPr>
          <p:cNvPr id="7" name="제목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안산중앙도서관 발전기 견학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454</Words>
  <Application>Microsoft Office PowerPoint</Application>
  <PresentationFormat>화면 슬라이드 쇼(4:3)</PresentationFormat>
  <Paragraphs>86</Paragraphs>
  <Slides>22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user</cp:lastModifiedBy>
  <cp:revision>77</cp:revision>
  <dcterms:created xsi:type="dcterms:W3CDTF">2014-12-21T04:03:54Z</dcterms:created>
  <dcterms:modified xsi:type="dcterms:W3CDTF">2015-01-23T02:25:36Z</dcterms:modified>
</cp:coreProperties>
</file>