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304" r:id="rId2"/>
    <p:sldId id="305" r:id="rId3"/>
    <p:sldId id="308" r:id="rId4"/>
    <p:sldId id="303" r:id="rId5"/>
    <p:sldId id="283" r:id="rId6"/>
    <p:sldId id="299" r:id="rId7"/>
    <p:sldId id="285" r:id="rId8"/>
    <p:sldId id="300" r:id="rId9"/>
    <p:sldId id="306" r:id="rId10"/>
    <p:sldId id="289" r:id="rId11"/>
    <p:sldId id="293" r:id="rId12"/>
    <p:sldId id="295" r:id="rId13"/>
    <p:sldId id="307" r:id="rId14"/>
    <p:sldId id="287" r:id="rId15"/>
    <p:sldId id="260" r:id="rId16"/>
    <p:sldId id="301" r:id="rId17"/>
  </p:sldIdLst>
  <p:sldSz cx="9144000" cy="6858000" type="screen4x3"/>
  <p:notesSz cx="6858000" cy="9144000"/>
  <p:embeddedFontLst>
    <p:embeddedFont>
      <p:font typeface="나눔고딕 ExtraBold" panose="020D0904000000000000" pitchFamily="50" charset="-127"/>
      <p:bold r:id="rId19"/>
    </p:embeddedFont>
    <p:embeddedFont>
      <p:font typeface="함초롬돋움" panose="02030504000101010101" pitchFamily="18" charset="-127"/>
      <p:regular r:id="rId20"/>
      <p:bold r:id="rId21"/>
    </p:embeddedFont>
    <p:embeddedFont>
      <p:font typeface="Verdana" panose="020B0604030504040204" pitchFamily="34" charset="0"/>
      <p:regular r:id="rId22"/>
      <p:bold r:id="rId23"/>
      <p:italic r:id="rId24"/>
      <p:boldItalic r:id="rId25"/>
    </p:embeddedFont>
    <p:embeddedFont>
      <p:font typeface="나눔바른고딕" panose="020B0603020101020101" pitchFamily="50" charset="-127"/>
      <p:regular r:id="rId26"/>
      <p:bold r:id="rId27"/>
    </p:embeddedFont>
    <p:embeddedFont>
      <p:font typeface="맑은 고딕" panose="020B0503020000020004" pitchFamily="50" charset="-127"/>
      <p:regular r:id="rId28"/>
      <p:bold r:id="rId29"/>
    </p:embeddedFont>
    <p:embeddedFont>
      <p:font typeface="나눔고딕" panose="020D0604000000000000" pitchFamily="50" charset="-127"/>
      <p:regular r:id="rId30"/>
      <p:bold r:id="rId31"/>
    </p:embeddedFont>
    <p:embeddedFont>
      <p:font typeface="휴먼모음T" panose="02030504000101010101" pitchFamily="18" charset="-127"/>
      <p:regular r:id="rId3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F9"/>
    <a:srgbClr val="F2F2F2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6" autoAdjust="0"/>
    <p:restoredTop sz="94660"/>
  </p:normalViewPr>
  <p:slideViewPr>
    <p:cSldViewPr>
      <p:cViewPr varScale="1">
        <p:scale>
          <a:sx n="79" d="100"/>
          <a:sy n="79" d="100"/>
        </p:scale>
        <p:origin x="-147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C4EEC-8B41-4BA0-B721-CB7E6BDC3DA9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A918AF-9BC7-4D7A-8410-71FA1698005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5229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972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972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2" descr="동그라미재단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81328"/>
            <a:ext cx="1169499" cy="3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asted-image.tif"/>
          <p:cNvPicPr/>
          <p:nvPr userDrawn="1"/>
        </p:nvPicPr>
        <p:blipFill>
          <a:blip r:embed="rId14">
            <a:extLst/>
          </a:blip>
          <a:stretch>
            <a:fillRect/>
          </a:stretch>
        </p:blipFill>
        <p:spPr>
          <a:xfrm>
            <a:off x="1473587" y="6381327"/>
            <a:ext cx="1857752" cy="384851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youtube.com/watch?v=Au5uPrwVpWE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USER\Desktop\&#46041;&#44536;&#46972;&#48120;\PPT\&#44592;&#44228;&#44277;&#54617;&#44284;%20PPT\&#46972;&#49828;2.wmv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USER\Desktop\&#46041;&#44536;&#46972;&#48120;\PPT\&#44592;&#44228;&#44277;&#54617;&#44284;%20PPT\&#44592;&#44228;&#44277;&#54617;&#44284;.avi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4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17" name="이등변 삼각형 16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8" name="이등변 삼각형 17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2825060"/>
            <a:ext cx="6840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a아메리카노L" pitchFamily="18" charset="-127"/>
                <a:ea typeface="a아메리카노L" pitchFamily="18" charset="-127"/>
              </a:rPr>
              <a:t>기계공학과</a:t>
            </a:r>
            <a:endParaRPr lang="ko-KR" altLang="en-US" sz="6600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12" name="그림 11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4450222" y="4339730"/>
            <a:ext cx="72008" cy="2518270"/>
          </a:xfrm>
          <a:prstGeom prst="rect">
            <a:avLst/>
          </a:prstGeom>
          <a:solidFill>
            <a:srgbClr val="D1FA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4594238" y="4339730"/>
            <a:ext cx="72008" cy="2518270"/>
          </a:xfrm>
          <a:prstGeom prst="rect">
            <a:avLst/>
          </a:prstGeom>
          <a:solidFill>
            <a:srgbClr val="03D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4730776" y="4339730"/>
            <a:ext cx="72008" cy="2518270"/>
          </a:xfrm>
          <a:prstGeom prst="rect">
            <a:avLst/>
          </a:prstGeom>
          <a:solidFill>
            <a:srgbClr val="58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26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040560"/>
          </a:xfrm>
          <a:prstGeom prst="rect">
            <a:avLst/>
          </a:prstGeom>
          <a:noFill/>
        </p:spPr>
      </p:pic>
      <p:sp>
        <p:nvSpPr>
          <p:cNvPr id="31" name="이등변 삼각형 30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32" name="이등변 삼각형 31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grpSp>
        <p:nvGrpSpPr>
          <p:cNvPr id="19" name="그룹 18"/>
          <p:cNvGrpSpPr/>
          <p:nvPr/>
        </p:nvGrpSpPr>
        <p:grpSpPr>
          <a:xfrm rot="512181">
            <a:off x="307855" y="2689959"/>
            <a:ext cx="5611530" cy="3066094"/>
            <a:chOff x="971600" y="2808312"/>
            <a:chExt cx="6984776" cy="3816424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9217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71600" y="2808312"/>
              <a:ext cx="6981825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71600" y="4005064"/>
              <a:ext cx="6984776" cy="2619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9" name="Picture 3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72222">
            <a:off x="5834248" y="2720461"/>
            <a:ext cx="31527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1" name="이등변 삼각형 20"/>
          <p:cNvSpPr/>
          <p:nvPr/>
        </p:nvSpPr>
        <p:spPr>
          <a:xfrm>
            <a:off x="6228184" y="5301208"/>
            <a:ext cx="432048" cy="36004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b="1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3" name="그림 22" descr="logo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2088232" y="1528336"/>
            <a:ext cx="50760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연소과정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에서 발생하는 여러 현상과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대기 오염물질을 억제하는 기술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6588224" y="5210036"/>
            <a:ext cx="1008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Click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9324528" y="0"/>
            <a:ext cx="4084134" cy="23544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공장에서 뿜어져 나오는 매연이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하늘을 까맣게 뒤덮으면 종종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대기오염이 걱정되곤 해</a:t>
            </a:r>
            <a:r>
              <a:rPr lang="en-US" altLang="ko-KR" sz="1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발전에만 신경 쓰는 것이 아니라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환경 걱정도 해야 진정한 지식인이지</a:t>
            </a:r>
            <a:r>
              <a:rPr lang="en-US" altLang="ko-KR" sz="1400" dirty="0" smtClean="0"/>
              <a:t>!</a:t>
            </a:r>
          </a:p>
        </p:txBody>
      </p:sp>
      <p:sp>
        <p:nvSpPr>
          <p:cNvPr id="33" name="제목 1"/>
          <p:cNvSpPr txBox="1">
            <a:spLocks/>
          </p:cNvSpPr>
          <p:nvPr/>
        </p:nvSpPr>
        <p:spPr>
          <a:xfrm>
            <a:off x="395536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02_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연소와 공해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34" name="타원 33"/>
          <p:cNvSpPr/>
          <p:nvPr/>
        </p:nvSpPr>
        <p:spPr>
          <a:xfrm>
            <a:off x="4572000" y="1340768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35" name="직선 연결선 34"/>
          <p:cNvCxnSpPr>
            <a:stCxn id="34" idx="0"/>
          </p:cNvCxnSpPr>
          <p:nvPr/>
        </p:nvCxnSpPr>
        <p:spPr>
          <a:xfrm flipV="1">
            <a:off x="4644008" y="692696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30" name="이등변 삼각형 29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31" name="이등변 삼각형 3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39937" name="_x153745224" descr="EMB00009f68096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55091">
            <a:off x="1863259" y="3235655"/>
            <a:ext cx="5276228" cy="28820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직사각형 1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18" name="그림 17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35" name="직사각형 34"/>
          <p:cNvSpPr/>
          <p:nvPr/>
        </p:nvSpPr>
        <p:spPr>
          <a:xfrm>
            <a:off x="539552" y="1826821"/>
            <a:ext cx="84604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오실로스코프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함수발생기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X-Y </a:t>
            </a:r>
            <a:r>
              <a:rPr lang="ko-KR" altLang="en-US" sz="24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플롯터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등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계측장비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</a:t>
            </a:r>
          </a:p>
          <a:p>
            <a:pPr algn="ctr" fontAlgn="base"/>
            <a:r>
              <a:rPr lang="ko-KR" altLang="en-US" sz="24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열유체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분야의 기본 측정인 온도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압력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유랑 등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측정기술</a:t>
            </a:r>
            <a:endParaRPr lang="ko-KR" altLang="en-US" sz="24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9324528" y="0"/>
            <a:ext cx="4084134" cy="17081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복잡한 장비 이름이 많아서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무슨 </a:t>
            </a:r>
            <a:r>
              <a:rPr lang="ko-KR" altLang="en-US" sz="1400" dirty="0" err="1" smtClean="0"/>
              <a:t>외계어</a:t>
            </a:r>
            <a:r>
              <a:rPr lang="ko-KR" altLang="en-US" sz="1400" dirty="0" smtClean="0"/>
              <a:t> 같다</a:t>
            </a:r>
            <a:r>
              <a:rPr lang="en-US" altLang="ko-KR" sz="1400" dirty="0" smtClean="0"/>
              <a:t>, 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그렇지</a:t>
            </a:r>
            <a:r>
              <a:rPr lang="en-US" altLang="ko-KR" sz="1400" dirty="0" smtClean="0"/>
              <a:t>? </a:t>
            </a:r>
            <a:r>
              <a:rPr lang="ko-KR" altLang="en-US" sz="1400" dirty="0" smtClean="0"/>
              <a:t>과학 실험실을 떠올려보고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무엇인가를 측정하는 기술을 배운다고 생각하면 돼</a:t>
            </a:r>
            <a:endParaRPr lang="en-US" altLang="ko-KR" sz="1400" dirty="0" smtClean="0"/>
          </a:p>
        </p:txBody>
      </p:sp>
      <p:sp>
        <p:nvSpPr>
          <p:cNvPr id="16" name="제목 1"/>
          <p:cNvSpPr txBox="1">
            <a:spLocks/>
          </p:cNvSpPr>
          <p:nvPr/>
        </p:nvSpPr>
        <p:spPr>
          <a:xfrm>
            <a:off x="539552" y="44624"/>
            <a:ext cx="799288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03_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기계공학실험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4572000" y="1484784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20" name="직선 연결선 19"/>
          <p:cNvCxnSpPr>
            <a:stCxn id="19" idx="0"/>
          </p:cNvCxnSpPr>
          <p:nvPr/>
        </p:nvCxnSpPr>
        <p:spPr>
          <a:xfrm flipV="1">
            <a:off x="4644008" y="836712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34" name="이등변 삼각형 33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35" name="이등변 삼각형 34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32048" y="1844824"/>
            <a:ext cx="84604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기계부품 및 구조물의 하중이 작용할 때 각 하중의 종류에 따라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부재에 발생하는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응력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과 </a:t>
            </a:r>
            <a:r>
              <a:rPr lang="ko-KR" altLang="en-US" sz="2800" b="1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변형률</a:t>
            </a:r>
            <a:r>
              <a:rPr lang="ko-KR" altLang="en-US" sz="24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을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이론적으로 전개</a:t>
            </a:r>
            <a:endParaRPr lang="ko-KR" altLang="en-US" sz="2400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2992338"/>
            <a:ext cx="3749369" cy="2740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2996952"/>
            <a:ext cx="3803911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6" name="그룹 25"/>
          <p:cNvGrpSpPr/>
          <p:nvPr/>
        </p:nvGrpSpPr>
        <p:grpSpPr>
          <a:xfrm>
            <a:off x="2771800" y="1196752"/>
            <a:ext cx="1459054" cy="1080120"/>
            <a:chOff x="2771800" y="1196752"/>
            <a:chExt cx="1459054" cy="1080120"/>
          </a:xfrm>
        </p:grpSpPr>
        <p:cxnSp>
          <p:nvCxnSpPr>
            <p:cNvPr id="17" name="직선 화살표 연결선 16"/>
            <p:cNvCxnSpPr/>
            <p:nvPr/>
          </p:nvCxnSpPr>
          <p:spPr>
            <a:xfrm flipH="1" flipV="1">
              <a:off x="3419872" y="1628800"/>
              <a:ext cx="144016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771800" y="1196752"/>
              <a:ext cx="14590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000" dirty="0" smtClean="0">
                  <a:ln>
                    <a:solidFill>
                      <a:schemeClr val="tx2">
                        <a:alpha val="0"/>
                      </a:schemeClr>
                    </a:solidFill>
                  </a:ln>
                  <a:latin typeface="나눔고딕" pitchFamily="50" charset="-127"/>
                  <a:ea typeface="나눔고딕" pitchFamily="50" charset="-127"/>
                </a:rPr>
                <a:t>저항하는 힘</a:t>
              </a:r>
              <a:endParaRPr lang="ko-KR" altLang="en-US" sz="2000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27" name="직사각형 2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8" name="그림 27" descr="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9324528" y="0"/>
            <a:ext cx="4084134" cy="30008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재료를 아래로 누르는 힘이 있을 때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어떻게 저항하고 어떻게 변형되는지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배우는 과목이야</a:t>
            </a:r>
            <a:r>
              <a:rPr lang="en-US" altLang="ko-KR" sz="1400" dirty="0" smtClean="0"/>
              <a:t>.</a:t>
            </a:r>
          </a:p>
          <a:p>
            <a:pPr>
              <a:lnSpc>
                <a:spcPct val="150000"/>
              </a:lnSpc>
            </a:pP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*</a:t>
            </a:r>
            <a:r>
              <a:rPr lang="ko-KR" altLang="en-US" sz="1400" dirty="0" smtClean="0"/>
              <a:t>사진은 </a:t>
            </a:r>
            <a:r>
              <a:rPr lang="en-US" altLang="ko-KR" sz="1400" dirty="0" smtClean="0"/>
              <a:t>16kg</a:t>
            </a:r>
            <a:r>
              <a:rPr lang="ko-KR" altLang="en-US" sz="1400" dirty="0" smtClean="0"/>
              <a:t>짜리 하중이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작용해도 끄떡없다는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err="1" smtClean="0"/>
              <a:t>스마트폰</a:t>
            </a:r>
            <a:r>
              <a:rPr lang="ko-KR" altLang="en-US" sz="1400" dirty="0" smtClean="0"/>
              <a:t> 광고</a:t>
            </a:r>
            <a:endParaRPr lang="en-US" altLang="ko-KR" sz="1400" dirty="0" smtClean="0"/>
          </a:p>
        </p:txBody>
      </p:sp>
      <p:sp>
        <p:nvSpPr>
          <p:cNvPr id="19" name="제목 1"/>
          <p:cNvSpPr txBox="1">
            <a:spLocks/>
          </p:cNvSpPr>
          <p:nvPr/>
        </p:nvSpPr>
        <p:spPr>
          <a:xfrm>
            <a:off x="539552" y="44624"/>
            <a:ext cx="799288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04_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재료역학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4572000" y="1628800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24" name="직선 연결선 23"/>
          <p:cNvCxnSpPr>
            <a:stCxn id="23" idx="0"/>
          </p:cNvCxnSpPr>
          <p:nvPr/>
        </p:nvCxnSpPr>
        <p:spPr>
          <a:xfrm flipV="1">
            <a:off x="4644008" y="836712"/>
            <a:ext cx="0" cy="7920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그림 21" descr="그림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6206" y="6381328"/>
            <a:ext cx="1215434" cy="416720"/>
          </a:xfrm>
          <a:prstGeom prst="rect">
            <a:avLst/>
          </a:prstGeom>
        </p:spPr>
      </p:pic>
      <p:pic>
        <p:nvPicPr>
          <p:cNvPr id="25" name="pasted-image.ti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32794" y="6396078"/>
            <a:ext cx="1527037" cy="4019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34" name="이등변 삼각형 33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35" name="이등변 삼각형 34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32048" y="1844824"/>
            <a:ext cx="84604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자동차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의 설계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조립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시뮬레이션 및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전체 자동차 시스템과 개별부품의 동작에 대한 포괄적 연구</a:t>
            </a:r>
            <a:endParaRPr lang="ko-KR" altLang="en-US" sz="24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8" name="그림 27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9" name="제목 1"/>
          <p:cNvSpPr txBox="1">
            <a:spLocks/>
          </p:cNvSpPr>
          <p:nvPr/>
        </p:nvSpPr>
        <p:spPr>
          <a:xfrm>
            <a:off x="539552" y="44624"/>
            <a:ext cx="799288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05_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자동차 공학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4572000" y="1628800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24" name="직선 연결선 23"/>
          <p:cNvCxnSpPr>
            <a:stCxn id="23" idx="0"/>
          </p:cNvCxnSpPr>
          <p:nvPr/>
        </p:nvCxnSpPr>
        <p:spPr>
          <a:xfrm flipV="1">
            <a:off x="4644008" y="836712"/>
            <a:ext cx="0" cy="7920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19671">
            <a:off x="1167915" y="3320975"/>
            <a:ext cx="665396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MODU_CEO\Desktop\그림1.png"/>
          <p:cNvPicPr>
            <a:picLocks noChangeAspect="1" noChangeArrowheads="1"/>
          </p:cNvPicPr>
          <p:nvPr/>
        </p:nvPicPr>
        <p:blipFill>
          <a:blip r:embed="rId4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42" name="이등변 삼각형 41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3" name="이등변 삼각형 42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2230" y="3789040"/>
            <a:ext cx="266429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2230" y="1268759"/>
            <a:ext cx="1728192" cy="244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2430" y="1268759"/>
            <a:ext cx="331236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1268759"/>
            <a:ext cx="316468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직사각형 43"/>
          <p:cNvSpPr/>
          <p:nvPr/>
        </p:nvSpPr>
        <p:spPr>
          <a:xfrm>
            <a:off x="395536" y="4941167"/>
            <a:ext cx="3168352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로봇공학기술자</a:t>
            </a:r>
            <a:endParaRPr lang="ko-KR" altLang="en-US" sz="2800" dirty="0">
              <a:ln>
                <a:solidFill>
                  <a:schemeClr val="tx2">
                    <a:alpha val="0"/>
                  </a:schemeClr>
                </a:solidFill>
              </a:ln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3635896" y="1340768"/>
            <a:ext cx="1728192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기계공학시험원</a:t>
            </a: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5436096" y="3068959"/>
            <a:ext cx="3312368" cy="5760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냉난방 및 공조공학기술</a:t>
            </a:r>
            <a:endParaRPr lang="ko-KR" altLang="en-US" sz="24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3635896" y="3861047"/>
            <a:ext cx="2664296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항공기 </a:t>
            </a:r>
            <a:r>
              <a:rPr lang="ko-KR" altLang="en-US" sz="24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정비원</a:t>
            </a:r>
            <a:endParaRPr lang="ko-KR" altLang="en-US" sz="2400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55" name="라스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3275856" y="5517231"/>
            <a:ext cx="288032" cy="216024"/>
          </a:xfrm>
          <a:prstGeom prst="rect">
            <a:avLst/>
          </a:prstGeom>
        </p:spPr>
      </p:pic>
      <p:sp>
        <p:nvSpPr>
          <p:cNvPr id="23" name="직사각형 22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4" name="그림 23" descr="logo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>
          <a:xfrm>
            <a:off x="9324528" y="0"/>
            <a:ext cx="4084134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주로 기업에 입사를 많이 하지만</a:t>
            </a:r>
            <a:r>
              <a:rPr lang="en-US" altLang="ko-KR" sz="1400" dirty="0" smtClean="0"/>
              <a:t>,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그 외의 진출분야도 이렇게 다양해</a:t>
            </a:r>
            <a:endParaRPr lang="en-US" altLang="ko-KR" sz="1400" dirty="0" smtClean="0"/>
          </a:p>
        </p:txBody>
      </p:sp>
      <p:sp>
        <p:nvSpPr>
          <p:cNvPr id="28" name="제목 1"/>
          <p:cNvSpPr txBox="1">
            <a:spLocks/>
          </p:cNvSpPr>
          <p:nvPr/>
        </p:nvSpPr>
        <p:spPr>
          <a:xfrm>
            <a:off x="395536" y="-2738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졸업 후 어떤 일을 할 수 있나요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72200" y="3789040"/>
            <a:ext cx="237626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직사각형 53"/>
          <p:cNvSpPr/>
          <p:nvPr/>
        </p:nvSpPr>
        <p:spPr>
          <a:xfrm>
            <a:off x="6372200" y="5373215"/>
            <a:ext cx="2376264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자동차 설계사</a:t>
            </a:r>
            <a:endParaRPr lang="ko-KR" altLang="en-US" sz="2400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Users\MODU_CEO\Desktop\그림1.png"/>
          <p:cNvPicPr>
            <a:picLocks noChangeAspect="1" noChangeArrowheads="1"/>
          </p:cNvPicPr>
          <p:nvPr/>
        </p:nvPicPr>
        <p:blipFill>
          <a:blip r:embed="rId4" cstate="print"/>
          <a:srcRect t="18470"/>
          <a:stretch>
            <a:fillRect/>
          </a:stretch>
        </p:blipFill>
        <p:spPr bwMode="auto">
          <a:xfrm>
            <a:off x="-11113" y="908720"/>
            <a:ext cx="9155113" cy="5328592"/>
          </a:xfrm>
          <a:prstGeom prst="rect">
            <a:avLst/>
          </a:prstGeom>
          <a:noFill/>
        </p:spPr>
      </p:pic>
      <p:sp>
        <p:nvSpPr>
          <p:cNvPr id="31" name="이등변 삼각형 30"/>
          <p:cNvSpPr/>
          <p:nvPr/>
        </p:nvSpPr>
        <p:spPr>
          <a:xfrm rot="5400000">
            <a:off x="-55808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32" name="이등변 삼각형 31"/>
          <p:cNvSpPr/>
          <p:nvPr/>
        </p:nvSpPr>
        <p:spPr>
          <a:xfrm rot="16200000">
            <a:off x="8529510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8" name="이등변 삼각형 27"/>
          <p:cNvSpPr/>
          <p:nvPr/>
        </p:nvSpPr>
        <p:spPr>
          <a:xfrm>
            <a:off x="1619672" y="5662989"/>
            <a:ext cx="432048" cy="36004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b="1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2" name="기계공학과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619672" y="1556792"/>
            <a:ext cx="6012668" cy="40084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19672" y="1023119"/>
            <a:ext cx="5990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  <a:cs typeface="Verdana" pitchFamily="34" charset="0"/>
              </a:rPr>
              <a:t>※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</a:rPr>
              <a:t>영상 내용이 해당 학과의 전부는 아닙니다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ko-KR" altLang="en-US" sz="2400" b="1" dirty="0">
              <a:solidFill>
                <a:srgbClr val="C00000"/>
              </a:solidFill>
              <a:latin typeface="나눔고딕 ExtraBold" pitchFamily="50" charset="-127"/>
              <a:ea typeface="나눔고딕 ExtraBold" pitchFamily="50" charset="-127"/>
              <a:cs typeface="Verdana" pitchFamily="34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6" name="그림 25" descr="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33" name="직사각형 32"/>
          <p:cNvSpPr/>
          <p:nvPr/>
        </p:nvSpPr>
        <p:spPr>
          <a:xfrm>
            <a:off x="1979712" y="5589240"/>
            <a:ext cx="1008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Click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4" name="제목 1"/>
          <p:cNvSpPr txBox="1">
            <a:spLocks/>
          </p:cNvSpPr>
          <p:nvPr/>
        </p:nvSpPr>
        <p:spPr>
          <a:xfrm>
            <a:off x="395536" y="-2738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(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인터뷰 영상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) 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현장 속으로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!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42" name="이등변 삼각형 41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3" name="이등변 삼각형 42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7504" y="1556792"/>
            <a:ext cx="7381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1.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기계공학과에 대해 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새롭게 알게 된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점</a:t>
            </a:r>
            <a:endParaRPr lang="en-US" altLang="ko-KR" sz="3200" dirty="0" smtClean="0">
              <a:latin typeface="나눔고딕" pitchFamily="50" charset="-127"/>
              <a:ea typeface="나눔고딕" pitchFamily="50" charset="-127"/>
              <a:cs typeface="Verdana" pitchFamily="34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15" name="그림 14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7504" y="2484185"/>
            <a:ext cx="7381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2.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기계공학과에 대해 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더 알고 싶은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점</a:t>
            </a:r>
            <a:endParaRPr lang="en-US" altLang="ko-KR" sz="3200" dirty="0" smtClean="0">
              <a:latin typeface="나눔고딕" pitchFamily="50" charset="-127"/>
              <a:ea typeface="나눔고딕" pitchFamily="50" charset="-127"/>
              <a:cs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504" y="3356992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3.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내가 기계공학과에 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적합한</a:t>
            </a:r>
            <a:r>
              <a:rPr lang="en-US" altLang="ko-KR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적합하지 않은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이유</a:t>
            </a:r>
            <a:endParaRPr lang="en-US" altLang="ko-KR" sz="3200" dirty="0" smtClean="0">
              <a:latin typeface="나눔고딕" pitchFamily="50" charset="-127"/>
              <a:ea typeface="나눔고딕" pitchFamily="50" charset="-127"/>
              <a:cs typeface="Verdana" pitchFamily="34" charset="0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450222" y="4339730"/>
            <a:ext cx="72008" cy="2518270"/>
          </a:xfrm>
          <a:prstGeom prst="rect">
            <a:avLst/>
          </a:prstGeom>
          <a:solidFill>
            <a:srgbClr val="D1FA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4594238" y="4339730"/>
            <a:ext cx="72008" cy="2518270"/>
          </a:xfrm>
          <a:prstGeom prst="rect">
            <a:avLst/>
          </a:prstGeom>
          <a:solidFill>
            <a:srgbClr val="03D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4730776" y="4339730"/>
            <a:ext cx="72008" cy="2518270"/>
          </a:xfrm>
          <a:prstGeom prst="rect">
            <a:avLst/>
          </a:prstGeom>
          <a:solidFill>
            <a:srgbClr val="58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제목 1"/>
          <p:cNvSpPr txBox="1">
            <a:spLocks/>
          </p:cNvSpPr>
          <p:nvPr/>
        </p:nvSpPr>
        <p:spPr>
          <a:xfrm>
            <a:off x="590872" y="58614"/>
            <a:ext cx="786956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수업을 마치며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…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29" name="이등변 삼각형 28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30" name="이등변 삼각형 29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14" name="그림 13" descr="Metroid_0025_Faceboo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0707" y="1916832"/>
            <a:ext cx="792088" cy="792088"/>
          </a:xfrm>
          <a:prstGeom prst="rect">
            <a:avLst/>
          </a:prstGeom>
        </p:spPr>
      </p:pic>
      <p:pic>
        <p:nvPicPr>
          <p:cNvPr id="15" name="그림 14" descr="Metroid_0031_Gtal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0707" y="3140968"/>
            <a:ext cx="792088" cy="792088"/>
          </a:xfrm>
          <a:prstGeom prst="rect">
            <a:avLst/>
          </a:prstGeom>
        </p:spPr>
      </p:pic>
      <p:pic>
        <p:nvPicPr>
          <p:cNvPr id="16" name="그림 15" descr="Metroid_0050_Hom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0707" y="4437112"/>
            <a:ext cx="792088" cy="792088"/>
          </a:xfrm>
          <a:prstGeom prst="rect">
            <a:avLst/>
          </a:prstGeom>
        </p:spPr>
      </p:pic>
      <p:pic>
        <p:nvPicPr>
          <p:cNvPr id="17" name="그림 16" descr="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1115616" y="188640"/>
            <a:ext cx="7020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 fontAlgn="base"/>
            <a:r>
              <a:rPr lang="ko-KR" altLang="en-US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본 문서의 저작권은 모두매거진에 있으며</a:t>
            </a:r>
            <a:r>
              <a:rPr lang="en-US" altLang="ko-KR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,</a:t>
            </a:r>
          </a:p>
          <a:p>
            <a:pPr marL="514350" indent="-514350" algn="ctr" fontAlgn="base"/>
            <a:r>
              <a:rPr lang="ko-KR" altLang="en-US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무단 도용 및 배포 시 처벌받을 수 있으니 반드시 유의 부탁 드립니다</a:t>
            </a:r>
            <a:r>
              <a:rPr lang="en-US" altLang="ko-KR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.</a:t>
            </a:r>
            <a:r>
              <a:rPr lang="ko-KR" altLang="en-US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 </a:t>
            </a:r>
            <a:endParaRPr lang="en-US" altLang="ko-KR" sz="1600" dirty="0" smtClean="0">
              <a:ln>
                <a:solidFill>
                  <a:schemeClr val="tx2">
                    <a:alpha val="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1673318" y="2060848"/>
            <a:ext cx="6787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http://facebook.com/modumagazine</a:t>
            </a:r>
            <a:endParaRPr lang="ko-KR" altLang="en-US" sz="2800" b="1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676811" y="3284984"/>
            <a:ext cx="51459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카카오 스토리 </a:t>
            </a:r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ID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검색 </a:t>
            </a:r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: MODU</a:t>
            </a:r>
            <a:endParaRPr lang="ko-KR" altLang="en-US" sz="2800" b="1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676811" y="4653136"/>
            <a:ext cx="52986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http://modumagazine.co.kr/</a:t>
            </a:r>
            <a:endParaRPr lang="ko-KR" altLang="en-US" sz="2800" b="1" dirty="0">
              <a:latin typeface="a아메리카노L" pitchFamily="18" charset="-127"/>
              <a:ea typeface="a아메리카노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326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“모두 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커뮤니케이션즈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6" name="그림 5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31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36" name="이등변 삼각형 35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이등변 삼각형 36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908720"/>
            <a:ext cx="5207714" cy="51912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17439" y="1218807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S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사회형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60865" y="2114853"/>
            <a:ext cx="1199367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I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탐구형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6096" y="3861048"/>
            <a:ext cx="1261884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C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관습형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17439" y="4725144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E</a:t>
            </a:r>
          </a:p>
          <a:p>
            <a:pPr algn="ctr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기업형</a:t>
            </a:r>
            <a:endParaRPr lang="en-US" altLang="ko-KR" sz="2800" b="1" dirty="0" smtClean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39752" y="3843045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A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예술형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9752" y="2114853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R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실재형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32" name="그림 31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38" name="직사각형 37"/>
          <p:cNvSpPr/>
          <p:nvPr/>
        </p:nvSpPr>
        <p:spPr>
          <a:xfrm>
            <a:off x="3732164" y="2876743"/>
            <a:ext cx="148790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홀랜드</a:t>
            </a:r>
            <a:endParaRPr lang="en-US" altLang="ko-KR" sz="36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en-US" altLang="ko-KR" sz="3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6</a:t>
            </a:r>
            <a:r>
              <a:rPr lang="ko-KR" altLang="en-US" sz="3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각형</a:t>
            </a:r>
            <a:endParaRPr lang="ko-KR" altLang="en-US" sz="36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1886" y="2204864"/>
            <a:ext cx="143180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기계적성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신체활동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380312" y="2204864"/>
            <a:ext cx="133882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사고력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학업성적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89178" y="3933056"/>
            <a:ext cx="114326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성실성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구체성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56875" y="5631631"/>
            <a:ext cx="209544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외향성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설득력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3528" y="4398203"/>
            <a:ext cx="114326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독창성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심미성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508104" y="1124744"/>
            <a:ext cx="209544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사회성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친화성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47" name="구부러진 연결선 46"/>
          <p:cNvCxnSpPr>
            <a:endCxn id="45" idx="0"/>
          </p:cNvCxnSpPr>
          <p:nvPr/>
        </p:nvCxnSpPr>
        <p:spPr>
          <a:xfrm flipV="1">
            <a:off x="5220072" y="1124744"/>
            <a:ext cx="1335755" cy="144016"/>
          </a:xfrm>
          <a:prstGeom prst="curvedConnector4">
            <a:avLst>
              <a:gd name="adj1" fmla="val -8471"/>
              <a:gd name="adj2" fmla="val 258732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구부러진 연결선 46"/>
          <p:cNvCxnSpPr>
            <a:endCxn id="40" idx="0"/>
          </p:cNvCxnSpPr>
          <p:nvPr/>
        </p:nvCxnSpPr>
        <p:spPr>
          <a:xfrm rot="10800000" flipV="1">
            <a:off x="1047788" y="1772816"/>
            <a:ext cx="1363973" cy="432048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구부러진 연결선 46"/>
          <p:cNvCxnSpPr>
            <a:endCxn id="41" idx="0"/>
          </p:cNvCxnSpPr>
          <p:nvPr/>
        </p:nvCxnSpPr>
        <p:spPr>
          <a:xfrm>
            <a:off x="6660232" y="1916832"/>
            <a:ext cx="1389494" cy="288032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구부러진 연결선 46"/>
          <p:cNvCxnSpPr>
            <a:endCxn id="44" idx="0"/>
          </p:cNvCxnSpPr>
          <p:nvPr/>
        </p:nvCxnSpPr>
        <p:spPr>
          <a:xfrm rot="10800000" flipV="1">
            <a:off x="895160" y="3966155"/>
            <a:ext cx="1359541" cy="432048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구부러진 연결선 46"/>
          <p:cNvCxnSpPr>
            <a:endCxn id="42" idx="2"/>
          </p:cNvCxnSpPr>
          <p:nvPr/>
        </p:nvCxnSpPr>
        <p:spPr>
          <a:xfrm flipV="1">
            <a:off x="6660232" y="4764053"/>
            <a:ext cx="1300577" cy="249123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구부러진 연결선 46"/>
          <p:cNvCxnSpPr>
            <a:stCxn id="4" idx="2"/>
            <a:endCxn id="43" idx="2"/>
          </p:cNvCxnSpPr>
          <p:nvPr/>
        </p:nvCxnSpPr>
        <p:spPr>
          <a:xfrm rot="5400000" flipH="1" flipV="1">
            <a:off x="5454741" y="5150115"/>
            <a:ext cx="6676" cy="1893037"/>
          </a:xfrm>
          <a:prstGeom prst="curvedConnector3">
            <a:avLst>
              <a:gd name="adj1" fmla="val -3424206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직사각형 30"/>
          <p:cNvSpPr/>
          <p:nvPr/>
        </p:nvSpPr>
        <p:spPr>
          <a:xfrm>
            <a:off x="-4356992" y="0"/>
            <a:ext cx="4084134" cy="60170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HOLLAND </a:t>
            </a: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적성 검사</a:t>
            </a:r>
            <a:endParaRPr lang="en-US" altLang="ko-KR" sz="14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base"/>
            <a:r>
              <a:rPr lang="ko-KR" altLang="en-US" sz="1400" dirty="0" smtClean="0"/>
              <a:t>이 검사는 미국의 저명한 진로 심리학자인 </a:t>
            </a:r>
          </a:p>
          <a:p>
            <a:pPr fontAlgn="base"/>
            <a:r>
              <a:rPr lang="en-US" altLang="ko-KR" sz="1400" dirty="0" smtClean="0"/>
              <a:t>John </a:t>
            </a:r>
            <a:r>
              <a:rPr lang="en-US" altLang="ko-KR" sz="1400" dirty="0" err="1" smtClean="0"/>
              <a:t>L.Holland</a:t>
            </a:r>
            <a:r>
              <a:rPr lang="ko-KR" altLang="en-US" sz="1400" dirty="0" smtClean="0"/>
              <a:t>의 이론에 근거하여 제작된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검사로서  </a:t>
            </a:r>
            <a:r>
              <a:rPr lang="en-US" altLang="ko-KR" sz="1400" dirty="0" smtClean="0"/>
              <a:t>6</a:t>
            </a:r>
            <a:r>
              <a:rPr lang="ko-KR" altLang="en-US" sz="1400" dirty="0" smtClean="0"/>
              <a:t>가지 유형으로 </a:t>
            </a:r>
            <a:r>
              <a:rPr lang="ko-KR" altLang="en-US" sz="1400" dirty="0" err="1" smtClean="0"/>
              <a:t>직업군을</a:t>
            </a:r>
            <a:r>
              <a:rPr lang="ko-KR" altLang="en-US" sz="1400" dirty="0" smtClean="0"/>
              <a:t> 분류한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뒤 직업적인 특성과 각 직업 종사자들의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성격⋅흥미를 연구하여 정립되었다</a:t>
            </a:r>
            <a:r>
              <a:rPr lang="en-US" altLang="ko-KR" sz="1400" dirty="0" smtClean="0"/>
              <a:t>.</a:t>
            </a:r>
            <a:endParaRPr lang="ko-KR" altLang="en-US" sz="1400" dirty="0" smtClean="0"/>
          </a:p>
          <a:p>
            <a:pPr fontAlgn="base"/>
            <a:r>
              <a:rPr lang="ko-KR" altLang="en-US" sz="1400" dirty="0" smtClean="0"/>
              <a:t>일반적으로 검사를 통해 점수가 높게 나온 진로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흥미</a:t>
            </a:r>
            <a:r>
              <a:rPr lang="en-US" altLang="ko-KR" sz="1400" dirty="0" smtClean="0"/>
              <a:t>)</a:t>
            </a:r>
            <a:r>
              <a:rPr lang="ko-KR" altLang="en-US" sz="1400" dirty="0" smtClean="0"/>
              <a:t>유형에 따라 일치하는 유형의 전공학과와 추천 </a:t>
            </a:r>
            <a:r>
              <a:rPr lang="ko-KR" altLang="en-US" sz="1400" dirty="0" err="1" smtClean="0"/>
              <a:t>직업군이</a:t>
            </a:r>
            <a:r>
              <a:rPr lang="ko-KR" altLang="en-US" sz="1400" dirty="0" smtClean="0"/>
              <a:t> 선정되는 방식이다</a:t>
            </a:r>
            <a:r>
              <a:rPr lang="en-US" altLang="ko-KR" sz="1400" dirty="0" smtClean="0"/>
              <a:t>.</a:t>
            </a:r>
          </a:p>
          <a:p>
            <a:pPr fontAlgn="base"/>
            <a:endParaRPr lang="en-US" altLang="ko-KR" sz="1400" dirty="0" smtClean="0"/>
          </a:p>
          <a:p>
            <a:pPr fontAlgn="base"/>
            <a:r>
              <a:rPr lang="ko-KR" altLang="en-US" sz="1400" b="1" dirty="0" smtClean="0"/>
              <a:t>유의점</a:t>
            </a:r>
          </a:p>
          <a:p>
            <a:pPr fontAlgn="base"/>
            <a:r>
              <a:rPr lang="ko-KR" altLang="en-US" sz="1400" dirty="0" err="1" smtClean="0"/>
              <a:t>홀랜드</a:t>
            </a:r>
            <a:r>
              <a:rPr lang="ko-KR" altLang="en-US" sz="1400" dirty="0" smtClean="0"/>
              <a:t> 육각형이 절대적인 지표는 아니며</a:t>
            </a:r>
            <a:r>
              <a:rPr lang="en-US" altLang="ko-KR" sz="1400" dirty="0" smtClean="0"/>
              <a:t>, </a:t>
            </a:r>
            <a:endParaRPr lang="ko-KR" altLang="en-US" sz="1400" dirty="0" smtClean="0"/>
          </a:p>
          <a:p>
            <a:pPr fontAlgn="base"/>
            <a:r>
              <a:rPr lang="ko-KR" altLang="en-US" sz="1400" dirty="0" smtClean="0"/>
              <a:t>단지 대표적인 </a:t>
            </a:r>
            <a:r>
              <a:rPr lang="en-US" altLang="ko-KR" sz="1400" dirty="0" smtClean="0"/>
              <a:t>6</a:t>
            </a:r>
            <a:r>
              <a:rPr lang="ko-KR" altLang="en-US" sz="1400" dirty="0" smtClean="0"/>
              <a:t>가지 유형으로 사람들을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분류해 볼 수 있고</a:t>
            </a:r>
            <a:r>
              <a:rPr lang="en-US" altLang="ko-KR" sz="1400" dirty="0" smtClean="0"/>
              <a:t>, </a:t>
            </a:r>
            <a:endParaRPr lang="ko-KR" altLang="en-US" sz="1400" dirty="0" smtClean="0"/>
          </a:p>
          <a:p>
            <a:pPr fontAlgn="base"/>
            <a:r>
              <a:rPr lang="ko-KR" altLang="en-US" sz="1400" u="sng" dirty="0" smtClean="0">
                <a:solidFill>
                  <a:srgbClr val="C00000"/>
                </a:solidFill>
              </a:rPr>
              <a:t>그 중에서 해당 학과에 잘 적응할 수 있는 </a:t>
            </a:r>
            <a:endParaRPr lang="en-US" altLang="ko-KR" sz="1400" u="sng" dirty="0" smtClean="0">
              <a:solidFill>
                <a:srgbClr val="C00000"/>
              </a:solidFill>
            </a:endParaRPr>
          </a:p>
          <a:p>
            <a:pPr fontAlgn="base"/>
            <a:r>
              <a:rPr lang="ko-KR" altLang="en-US" sz="1400" u="sng" dirty="0" smtClean="0">
                <a:solidFill>
                  <a:srgbClr val="C00000"/>
                </a:solidFill>
              </a:rPr>
              <a:t>가능성을 가진 유형을 </a:t>
            </a:r>
            <a:r>
              <a:rPr lang="ko-KR" altLang="en-US" sz="1400" u="sng" dirty="0" err="1" smtClean="0">
                <a:solidFill>
                  <a:srgbClr val="C00000"/>
                </a:solidFill>
              </a:rPr>
              <a:t>체크표시한</a:t>
            </a:r>
            <a:r>
              <a:rPr lang="ko-KR" altLang="en-US" sz="1400" u="sng" dirty="0" smtClean="0">
                <a:solidFill>
                  <a:srgbClr val="C00000"/>
                </a:solidFill>
              </a:rPr>
              <a:t> 것임</a:t>
            </a:r>
          </a:p>
          <a:p>
            <a:pPr fontAlgn="base"/>
            <a:endParaRPr lang="en-US" altLang="ko-KR" sz="1400" dirty="0" smtClean="0"/>
          </a:p>
          <a:p>
            <a:pPr fontAlgn="base"/>
            <a:r>
              <a:rPr lang="ko-KR" altLang="en-US" sz="1400" b="1" dirty="0" smtClean="0"/>
              <a:t>참고</a:t>
            </a:r>
          </a:p>
          <a:p>
            <a:pPr fontAlgn="base"/>
            <a:r>
              <a:rPr lang="ko-KR" altLang="en-US" sz="1400" b="1" dirty="0" err="1" smtClean="0"/>
              <a:t>홀랜드</a:t>
            </a:r>
            <a:r>
              <a:rPr lang="ko-KR" altLang="en-US" sz="1400" b="1" dirty="0" smtClean="0"/>
              <a:t> 적성검사</a:t>
            </a:r>
          </a:p>
          <a:p>
            <a:pPr marL="342900" indent="-342900" fontAlgn="base"/>
            <a:r>
              <a:rPr lang="en-US" altLang="ko-KR" sz="1400" dirty="0" smtClean="0"/>
              <a:t>1. </a:t>
            </a:r>
            <a:r>
              <a:rPr lang="ko-KR" altLang="en-US" sz="1400" dirty="0" smtClean="0"/>
              <a:t>진로 발달 검사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초등학생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흥미검사</a:t>
            </a:r>
            <a:endParaRPr lang="en-US" altLang="ko-KR" sz="1400" dirty="0" smtClean="0"/>
          </a:p>
          <a:p>
            <a:pPr marL="342900" indent="-342900" fontAlgn="base"/>
            <a:r>
              <a:rPr lang="en-US" altLang="ko-KR" sz="1400" dirty="0" smtClean="0"/>
              <a:t>-</a:t>
            </a:r>
            <a:r>
              <a:rPr lang="ko-KR" altLang="en-US" sz="1400" dirty="0" smtClean="0"/>
              <a:t>어느 부분에 흥미가 많고 발전 가능성이 있는지</a:t>
            </a:r>
            <a:r>
              <a:rPr lang="en-US" altLang="ko-KR" sz="1400" dirty="0" smtClean="0"/>
              <a:t>)</a:t>
            </a:r>
            <a:endParaRPr lang="ko-KR" altLang="en-US" sz="1400" dirty="0" smtClean="0"/>
          </a:p>
          <a:p>
            <a:pPr fontAlgn="base"/>
            <a:r>
              <a:rPr lang="en-US" altLang="ko-KR" sz="1400" dirty="0" smtClean="0"/>
              <a:t>2. </a:t>
            </a:r>
            <a:r>
              <a:rPr lang="ko-KR" altLang="en-US" sz="1400" dirty="0" smtClean="0"/>
              <a:t>진로 탐색 검사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중</a:t>
            </a:r>
            <a:r>
              <a:rPr lang="en-US" altLang="ko-KR" sz="1400" dirty="0" smtClean="0"/>
              <a:t>/</a:t>
            </a:r>
            <a:r>
              <a:rPr lang="ko-KR" altLang="en-US" sz="1400" dirty="0" smtClean="0"/>
              <a:t>고등학생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흥미검사</a:t>
            </a:r>
            <a:r>
              <a:rPr lang="en-US" altLang="ko-KR" sz="1400" dirty="0" smtClean="0"/>
              <a:t>)</a:t>
            </a:r>
            <a:endParaRPr lang="ko-KR" altLang="en-US" sz="1400" dirty="0" smtClean="0"/>
          </a:p>
          <a:p>
            <a:pPr fontAlgn="base"/>
            <a:r>
              <a:rPr lang="en-US" altLang="ko-KR" sz="1400" dirty="0" smtClean="0"/>
              <a:t>3. </a:t>
            </a:r>
            <a:r>
              <a:rPr lang="ko-KR" altLang="en-US" sz="1400" dirty="0" smtClean="0"/>
              <a:t>진로적성검사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고</a:t>
            </a:r>
            <a:r>
              <a:rPr lang="en-US" altLang="ko-KR" sz="1400" dirty="0" smtClean="0"/>
              <a:t>2 </a:t>
            </a:r>
            <a:r>
              <a:rPr lang="ko-KR" altLang="en-US" sz="1400" dirty="0" smtClean="0"/>
              <a:t>이상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능력 검사</a:t>
            </a:r>
            <a:endParaRPr lang="en-US" altLang="ko-KR" sz="1400" dirty="0" smtClean="0"/>
          </a:p>
          <a:p>
            <a:pPr fontAlgn="base"/>
            <a:r>
              <a:rPr lang="en-US" altLang="ko-KR" sz="1400" dirty="0" smtClean="0"/>
              <a:t>-</a:t>
            </a:r>
            <a:r>
              <a:rPr lang="ko-KR" altLang="en-US" sz="1400" dirty="0" smtClean="0"/>
              <a:t>무엇을 잘 할 수 있는지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잘 하고 있는지</a:t>
            </a:r>
            <a:r>
              <a:rPr lang="en-US" altLang="ko-KR" sz="1400" dirty="0" smtClean="0"/>
              <a:t>)</a:t>
            </a:r>
            <a:endParaRPr lang="ko-KR" altLang="en-US" sz="1400" dirty="0" smtClean="0"/>
          </a:p>
        </p:txBody>
      </p:sp>
      <p:sp>
        <p:nvSpPr>
          <p:cNvPr id="39" name="직사각형 38"/>
          <p:cNvSpPr/>
          <p:nvPr/>
        </p:nvSpPr>
        <p:spPr>
          <a:xfrm>
            <a:off x="9396536" y="0"/>
            <a:ext cx="4084134" cy="28931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기계공학과는 </a:t>
            </a:r>
            <a:r>
              <a:rPr lang="ko-KR" altLang="en-US" sz="14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실재형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탐구형과</a:t>
            </a: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잘 맞는다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!</a:t>
            </a:r>
          </a:p>
          <a:p>
            <a:pPr>
              <a:lnSpc>
                <a:spcPct val="150000"/>
              </a:lnSpc>
            </a:pPr>
            <a:endParaRPr lang="en-US" altLang="ko-KR" sz="14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base"/>
            <a:r>
              <a:rPr lang="ko-KR" altLang="en-US" sz="1400" dirty="0" err="1" smtClean="0"/>
              <a:t>실재형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기계적 적성이 높은 유형으로 말수가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적은 편이고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남성적이며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솔직하고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소박하고</a:t>
            </a:r>
            <a:r>
              <a:rPr lang="en-US" altLang="ko-KR" sz="1400" dirty="0" smtClean="0"/>
              <a:t>,</a:t>
            </a:r>
          </a:p>
          <a:p>
            <a:pPr fontAlgn="base"/>
            <a:r>
              <a:rPr lang="ko-KR" altLang="en-US" sz="1400" dirty="0" smtClean="0"/>
              <a:t>단순한 성격이다</a:t>
            </a:r>
            <a:r>
              <a:rPr lang="en-US" altLang="ko-KR" sz="1400" dirty="0" smtClean="0"/>
              <a:t>. </a:t>
            </a:r>
            <a:r>
              <a:rPr lang="ko-KR" altLang="en-US" sz="1400" dirty="0" smtClean="0"/>
              <a:t>기술 기계 장치에 소질이 있다</a:t>
            </a:r>
            <a:r>
              <a:rPr lang="en-US" altLang="ko-KR" sz="1400" dirty="0" smtClean="0"/>
              <a:t>.</a:t>
            </a:r>
          </a:p>
          <a:p>
            <a:pPr fontAlgn="base"/>
            <a:endParaRPr lang="en-US" altLang="ko-KR" sz="1400" dirty="0" smtClean="0"/>
          </a:p>
          <a:p>
            <a:pPr fontAlgn="base"/>
            <a:r>
              <a:rPr lang="ko-KR" altLang="en-US" sz="1400" dirty="0" err="1" smtClean="0"/>
              <a:t>탐구형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과학적 적성이 높은 유형이고 공부를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좋아한다</a:t>
            </a:r>
            <a:r>
              <a:rPr lang="en-US" altLang="ko-KR" sz="1400" dirty="0" smtClean="0"/>
              <a:t>. </a:t>
            </a:r>
            <a:r>
              <a:rPr lang="ko-KR" altLang="en-US" sz="1400" dirty="0" smtClean="0"/>
              <a:t>논리적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분석적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합리적이며 신중하다</a:t>
            </a:r>
            <a:r>
              <a:rPr lang="en-US" altLang="ko-KR" sz="1400" dirty="0" smtClean="0"/>
              <a:t>.</a:t>
            </a:r>
          </a:p>
          <a:p>
            <a:pPr fontAlgn="base"/>
            <a:r>
              <a:rPr lang="ko-KR" altLang="en-US" sz="1400" dirty="0" smtClean="0"/>
              <a:t>학문적 탐구나 이론적 부분을 중요하게 여긴다</a:t>
            </a:r>
            <a:r>
              <a:rPr lang="en-US" altLang="ko-KR" sz="1400" dirty="0" smtClean="0"/>
              <a:t>.</a:t>
            </a:r>
            <a:endParaRPr lang="ko-KR" altLang="en-US" sz="1400" dirty="0" smtClean="0"/>
          </a:p>
        </p:txBody>
      </p:sp>
      <p:pic>
        <p:nvPicPr>
          <p:cNvPr id="46" name="그림 45" descr="체크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95736" y="1124744"/>
            <a:ext cx="1337763" cy="1039254"/>
          </a:xfrm>
          <a:prstGeom prst="rect">
            <a:avLst/>
          </a:prstGeom>
        </p:spPr>
      </p:pic>
      <p:pic>
        <p:nvPicPr>
          <p:cNvPr id="48" name="그림 47" descr="체크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1556792"/>
            <a:ext cx="1337763" cy="1039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256584"/>
          </a:xfrm>
          <a:prstGeom prst="rect">
            <a:avLst/>
          </a:prstGeom>
          <a:noFill/>
        </p:spPr>
      </p:pic>
      <p:sp>
        <p:nvSpPr>
          <p:cNvPr id="71" name="이등변 삼각형 7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이등변 삼각형 71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8" name="그룹 57"/>
          <p:cNvGrpSpPr/>
          <p:nvPr/>
        </p:nvGrpSpPr>
        <p:grpSpPr>
          <a:xfrm>
            <a:off x="323528" y="1150565"/>
            <a:ext cx="1800200" cy="1942135"/>
            <a:chOff x="323528" y="1150565"/>
            <a:chExt cx="1800200" cy="1942135"/>
          </a:xfrm>
        </p:grpSpPr>
        <p:grpSp>
          <p:nvGrpSpPr>
            <p:cNvPr id="22" name="그룹 21"/>
            <p:cNvGrpSpPr/>
            <p:nvPr/>
          </p:nvGrpSpPr>
          <p:grpSpPr>
            <a:xfrm>
              <a:off x="323528" y="1150565"/>
              <a:ext cx="1800200" cy="1942135"/>
              <a:chOff x="1763029" y="380244"/>
              <a:chExt cx="2671790" cy="2882444"/>
            </a:xfrm>
          </p:grpSpPr>
          <p:pic>
            <p:nvPicPr>
              <p:cNvPr id="15" name="그림 14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 rot="900000">
                <a:off x="1763029" y="489864"/>
                <a:ext cx="2671790" cy="2772824"/>
              </a:xfrm>
              <a:prstGeom prst="rect">
                <a:avLst/>
              </a:prstGeom>
            </p:spPr>
          </p:pic>
          <p:sp>
            <p:nvSpPr>
              <p:cNvPr id="19" name="자유형 18"/>
              <p:cNvSpPr/>
              <p:nvPr/>
            </p:nvSpPr>
            <p:spPr>
              <a:xfrm rot="20258925">
                <a:off x="1897166" y="380244"/>
                <a:ext cx="979327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 rot="799241">
              <a:off x="383121" y="1772816"/>
              <a:ext cx="1632178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000" b="1" dirty="0" smtClean="0">
                  <a:latin typeface="나눔고딕 ExtraBold" pitchFamily="50" charset="-127"/>
                  <a:ea typeface="나눔고딕 ExtraBold" pitchFamily="50" charset="-127"/>
                </a:rPr>
                <a:t>호기심</a:t>
              </a:r>
              <a:endParaRPr lang="ko-KR" altLang="en-US" sz="40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56" name="그룹 55"/>
          <p:cNvGrpSpPr/>
          <p:nvPr/>
        </p:nvGrpSpPr>
        <p:grpSpPr>
          <a:xfrm>
            <a:off x="6660232" y="2636912"/>
            <a:ext cx="2184528" cy="2217230"/>
            <a:chOff x="1285823" y="3668246"/>
            <a:chExt cx="2184528" cy="2217230"/>
          </a:xfrm>
        </p:grpSpPr>
        <p:grpSp>
          <p:nvGrpSpPr>
            <p:cNvPr id="33" name="그룹 32"/>
            <p:cNvGrpSpPr/>
            <p:nvPr/>
          </p:nvGrpSpPr>
          <p:grpSpPr>
            <a:xfrm rot="21021659">
              <a:off x="1285823" y="3668246"/>
              <a:ext cx="2184528" cy="2217230"/>
              <a:chOff x="4749978" y="3531435"/>
              <a:chExt cx="2758182" cy="2850740"/>
            </a:xfrm>
          </p:grpSpPr>
          <p:pic>
            <p:nvPicPr>
              <p:cNvPr id="34" name="그림 33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 rot="495890">
                <a:off x="4787178" y="3610175"/>
                <a:ext cx="2720982" cy="2772000"/>
              </a:xfrm>
              <a:prstGeom prst="rect">
                <a:avLst/>
              </a:prstGeom>
            </p:spPr>
          </p:pic>
          <p:sp>
            <p:nvSpPr>
              <p:cNvPr id="35" name="자유형 34"/>
              <p:cNvSpPr/>
              <p:nvPr/>
            </p:nvSpPr>
            <p:spPr>
              <a:xfrm rot="19800000">
                <a:off x="4749978" y="3531435"/>
                <a:ext cx="1029969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619672" y="3933056"/>
              <a:ext cx="1486304" cy="175432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5400" b="1" dirty="0" smtClean="0">
                  <a:latin typeface="나눔고딕 ExtraBold" pitchFamily="50" charset="-127"/>
                  <a:ea typeface="나눔고딕 ExtraBold" pitchFamily="50" charset="-127"/>
                </a:rPr>
                <a:t>원리</a:t>
              </a:r>
              <a:endParaRPr lang="en-US" altLang="ko-KR" sz="5400" b="1" dirty="0" smtClean="0">
                <a:latin typeface="나눔고딕 ExtraBold" pitchFamily="50" charset="-127"/>
                <a:ea typeface="나눔고딕 ExtraBold" pitchFamily="50" charset="-127"/>
              </a:endParaRPr>
            </a:p>
            <a:p>
              <a:pPr algn="ctr"/>
              <a:r>
                <a:rPr lang="ko-KR" altLang="en-US" sz="5400" b="1" dirty="0" smtClean="0">
                  <a:latin typeface="나눔고딕 ExtraBold" pitchFamily="50" charset="-127"/>
                  <a:ea typeface="나눔고딕 ExtraBold" pitchFamily="50" charset="-127"/>
                </a:rPr>
                <a:t>파악</a:t>
              </a:r>
              <a:endParaRPr lang="ko-KR" altLang="en-US" sz="54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59" name="그룹 58"/>
          <p:cNvGrpSpPr/>
          <p:nvPr/>
        </p:nvGrpSpPr>
        <p:grpSpPr>
          <a:xfrm>
            <a:off x="5292080" y="1268760"/>
            <a:ext cx="1832246" cy="1800200"/>
            <a:chOff x="6108108" y="1412776"/>
            <a:chExt cx="1832246" cy="1800200"/>
          </a:xfrm>
        </p:grpSpPr>
        <p:grpSp>
          <p:nvGrpSpPr>
            <p:cNvPr id="23" name="그룹 22"/>
            <p:cNvGrpSpPr/>
            <p:nvPr/>
          </p:nvGrpSpPr>
          <p:grpSpPr>
            <a:xfrm>
              <a:off x="6108108" y="1412776"/>
              <a:ext cx="1832246" cy="1800200"/>
              <a:chOff x="4894977" y="431829"/>
              <a:chExt cx="2801728" cy="2752726"/>
            </a:xfrm>
          </p:grpSpPr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21448016" flipH="1">
                <a:off x="4894977" y="434182"/>
                <a:ext cx="2677403" cy="2750373"/>
              </a:xfrm>
              <a:prstGeom prst="rect">
                <a:avLst/>
              </a:prstGeom>
            </p:spPr>
          </p:pic>
          <p:sp>
            <p:nvSpPr>
              <p:cNvPr id="20" name="자유형 19"/>
              <p:cNvSpPr/>
              <p:nvPr/>
            </p:nvSpPr>
            <p:spPr>
              <a:xfrm rot="1800000">
                <a:off x="6764545" y="431829"/>
                <a:ext cx="932160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254048" y="1844824"/>
              <a:ext cx="1486304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5400" b="1" dirty="0" smtClean="0">
                  <a:latin typeface="나눔고딕 ExtraBold" pitchFamily="50" charset="-127"/>
                  <a:ea typeface="나눔고딕 ExtraBold" pitchFamily="50" charset="-127"/>
                </a:rPr>
                <a:t>수학</a:t>
              </a:r>
              <a:endParaRPr lang="en-US" altLang="ko-KR" sz="5400" b="1" dirty="0" smtClean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60" name="그룹 59"/>
          <p:cNvGrpSpPr/>
          <p:nvPr/>
        </p:nvGrpSpPr>
        <p:grpSpPr>
          <a:xfrm>
            <a:off x="5004048" y="4365104"/>
            <a:ext cx="1712952" cy="1896028"/>
            <a:chOff x="5681805" y="4080722"/>
            <a:chExt cx="1712952" cy="1896028"/>
          </a:xfrm>
        </p:grpSpPr>
        <p:grpSp>
          <p:nvGrpSpPr>
            <p:cNvPr id="44" name="그룹 43"/>
            <p:cNvGrpSpPr/>
            <p:nvPr/>
          </p:nvGrpSpPr>
          <p:grpSpPr>
            <a:xfrm rot="1686190">
              <a:off x="5681805" y="4080722"/>
              <a:ext cx="1712952" cy="1896028"/>
              <a:chOff x="1694917" y="3560221"/>
              <a:chExt cx="2648523" cy="2931590"/>
            </a:xfrm>
          </p:grpSpPr>
          <p:pic>
            <p:nvPicPr>
              <p:cNvPr id="46" name="그림 45"/>
              <p:cNvPicPr>
                <a:picLocks noChangeAspect="1"/>
              </p:cNvPicPr>
              <p:nvPr/>
            </p:nvPicPr>
            <p:blipFill rotWithShape="1">
              <a:blip r:embed="rId7" cstate="print"/>
              <a:srcRect l="1" r="662"/>
              <a:stretch/>
            </p:blipFill>
            <p:spPr>
              <a:xfrm rot="20700000" flipH="1">
                <a:off x="1694917" y="3724600"/>
                <a:ext cx="2648523" cy="2767211"/>
              </a:xfrm>
              <a:prstGeom prst="rect">
                <a:avLst/>
              </a:prstGeom>
            </p:spPr>
          </p:pic>
          <p:sp>
            <p:nvSpPr>
              <p:cNvPr id="47" name="자유형 46"/>
              <p:cNvSpPr/>
              <p:nvPr/>
            </p:nvSpPr>
            <p:spPr>
              <a:xfrm rot="900000">
                <a:off x="3220834" y="3560221"/>
                <a:ext cx="1051842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 rot="952144">
              <a:off x="5774833" y="4615431"/>
              <a:ext cx="1486304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5400" b="1" dirty="0" smtClean="0">
                  <a:latin typeface="나눔고딕 ExtraBold" pitchFamily="50" charset="-127"/>
                  <a:ea typeface="나눔고딕 ExtraBold" pitchFamily="50" charset="-127"/>
                </a:rPr>
                <a:t>개발</a:t>
              </a:r>
              <a:endParaRPr lang="ko-KR" altLang="en-US" sz="54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31" name="타원 30"/>
          <p:cNvSpPr/>
          <p:nvPr/>
        </p:nvSpPr>
        <p:spPr>
          <a:xfrm>
            <a:off x="3851920" y="2780928"/>
            <a:ext cx="1440160" cy="14401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grpSp>
        <p:nvGrpSpPr>
          <p:cNvPr id="61" name="그룹 60"/>
          <p:cNvGrpSpPr/>
          <p:nvPr/>
        </p:nvGrpSpPr>
        <p:grpSpPr>
          <a:xfrm>
            <a:off x="2339752" y="4365104"/>
            <a:ext cx="1656184" cy="1786764"/>
            <a:chOff x="8315908" y="3068960"/>
            <a:chExt cx="1656184" cy="1786764"/>
          </a:xfrm>
        </p:grpSpPr>
        <p:grpSp>
          <p:nvGrpSpPr>
            <p:cNvPr id="32" name="그룹 31"/>
            <p:cNvGrpSpPr/>
            <p:nvPr/>
          </p:nvGrpSpPr>
          <p:grpSpPr>
            <a:xfrm>
              <a:off x="8315908" y="3068960"/>
              <a:ext cx="1656184" cy="1786764"/>
              <a:chOff x="1763029" y="380244"/>
              <a:chExt cx="2671790" cy="2882444"/>
            </a:xfrm>
          </p:grpSpPr>
          <p:pic>
            <p:nvPicPr>
              <p:cNvPr id="39" name="그림 38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 rot="900000">
                <a:off x="1763029" y="489864"/>
                <a:ext cx="2671790" cy="2772824"/>
              </a:xfrm>
              <a:prstGeom prst="rect">
                <a:avLst/>
              </a:prstGeom>
            </p:spPr>
          </p:pic>
          <p:sp>
            <p:nvSpPr>
              <p:cNvPr id="40" name="자유형 39"/>
              <p:cNvSpPr/>
              <p:nvPr/>
            </p:nvSpPr>
            <p:spPr>
              <a:xfrm rot="20258925">
                <a:off x="1897166" y="380244"/>
                <a:ext cx="979327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8459924" y="3573015"/>
              <a:ext cx="1342034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800" b="1" dirty="0" smtClean="0">
                  <a:latin typeface="나눔고딕 ExtraBold" pitchFamily="50" charset="-127"/>
                  <a:ea typeface="나눔고딕 ExtraBold" pitchFamily="50" charset="-127"/>
                </a:rPr>
                <a:t>물리</a:t>
              </a:r>
              <a:endParaRPr lang="ko-KR" altLang="en-US" sz="48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57" name="그룹 56"/>
          <p:cNvGrpSpPr/>
          <p:nvPr/>
        </p:nvGrpSpPr>
        <p:grpSpPr>
          <a:xfrm>
            <a:off x="1979712" y="2204864"/>
            <a:ext cx="1620350" cy="1644606"/>
            <a:chOff x="2538008" y="1248791"/>
            <a:chExt cx="1620350" cy="1644606"/>
          </a:xfrm>
        </p:grpSpPr>
        <p:grpSp>
          <p:nvGrpSpPr>
            <p:cNvPr id="42" name="그룹 41"/>
            <p:cNvGrpSpPr/>
            <p:nvPr/>
          </p:nvGrpSpPr>
          <p:grpSpPr>
            <a:xfrm rot="21021659">
              <a:off x="2538008" y="1248791"/>
              <a:ext cx="1620350" cy="1644606"/>
              <a:chOff x="4749978" y="3531435"/>
              <a:chExt cx="2758182" cy="2850740"/>
            </a:xfrm>
          </p:grpSpPr>
          <p:pic>
            <p:nvPicPr>
              <p:cNvPr id="43" name="그림 4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 rot="495890">
                <a:off x="4787178" y="3610175"/>
                <a:ext cx="2720982" cy="2772000"/>
              </a:xfrm>
              <a:prstGeom prst="rect">
                <a:avLst/>
              </a:prstGeom>
            </p:spPr>
          </p:pic>
          <p:sp>
            <p:nvSpPr>
              <p:cNvPr id="45" name="자유형 44"/>
              <p:cNvSpPr/>
              <p:nvPr/>
            </p:nvSpPr>
            <p:spPr>
              <a:xfrm rot="19800000">
                <a:off x="4749978" y="3531435"/>
                <a:ext cx="1029969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2627784" y="1612250"/>
              <a:ext cx="1486304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5400" b="1" dirty="0" smtClean="0">
                  <a:latin typeface="나눔고딕 ExtraBold" pitchFamily="50" charset="-127"/>
                  <a:ea typeface="나눔고딕 ExtraBold" pitchFamily="50" charset="-127"/>
                </a:rPr>
                <a:t>연구</a:t>
              </a:r>
              <a:endParaRPr lang="ko-KR" altLang="en-US" sz="54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62" name="그룹 61"/>
          <p:cNvGrpSpPr/>
          <p:nvPr/>
        </p:nvGrpSpPr>
        <p:grpSpPr>
          <a:xfrm>
            <a:off x="323528" y="3573016"/>
            <a:ext cx="1712952" cy="1896028"/>
            <a:chOff x="3477434" y="4224738"/>
            <a:chExt cx="1712952" cy="1896028"/>
          </a:xfrm>
        </p:grpSpPr>
        <p:grpSp>
          <p:nvGrpSpPr>
            <p:cNvPr id="49" name="그룹 48"/>
            <p:cNvGrpSpPr/>
            <p:nvPr/>
          </p:nvGrpSpPr>
          <p:grpSpPr>
            <a:xfrm rot="1686190">
              <a:off x="3477434" y="4224738"/>
              <a:ext cx="1712952" cy="1896028"/>
              <a:chOff x="1694917" y="3560221"/>
              <a:chExt cx="2648523" cy="2931590"/>
            </a:xfrm>
          </p:grpSpPr>
          <p:pic>
            <p:nvPicPr>
              <p:cNvPr id="50" name="그림 49"/>
              <p:cNvPicPr>
                <a:picLocks noChangeAspect="1"/>
              </p:cNvPicPr>
              <p:nvPr/>
            </p:nvPicPr>
            <p:blipFill rotWithShape="1">
              <a:blip r:embed="rId7" cstate="print"/>
              <a:srcRect l="1" r="662"/>
              <a:stretch/>
            </p:blipFill>
            <p:spPr>
              <a:xfrm rot="20700000" flipH="1">
                <a:off x="1694917" y="3724600"/>
                <a:ext cx="2648523" cy="2767211"/>
              </a:xfrm>
              <a:prstGeom prst="rect">
                <a:avLst/>
              </a:prstGeom>
            </p:spPr>
          </p:pic>
          <p:sp>
            <p:nvSpPr>
              <p:cNvPr id="54" name="자유형 53"/>
              <p:cNvSpPr/>
              <p:nvPr/>
            </p:nvSpPr>
            <p:spPr>
              <a:xfrm rot="900000">
                <a:off x="3220834" y="3560221"/>
                <a:ext cx="1051842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 rot="952144">
              <a:off x="3570463" y="4759447"/>
              <a:ext cx="1486304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5400" b="1" dirty="0" smtClean="0">
                  <a:latin typeface="나눔고딕 ExtraBold" pitchFamily="50" charset="-127"/>
                  <a:ea typeface="나눔고딕 ExtraBold" pitchFamily="50" charset="-127"/>
                </a:rPr>
                <a:t>기술</a:t>
              </a:r>
              <a:endParaRPr lang="ko-KR" altLang="en-US" sz="54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63" name="직사각형 62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64" name="그림 63" descr="logo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69" name="직사각형 68"/>
          <p:cNvSpPr/>
          <p:nvPr/>
        </p:nvSpPr>
        <p:spPr>
          <a:xfrm>
            <a:off x="3948697" y="2978949"/>
            <a:ext cx="119936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기계</a:t>
            </a:r>
            <a:endParaRPr lang="en-US" altLang="ko-KR" sz="2800" b="1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공학과</a:t>
            </a:r>
            <a:endParaRPr lang="ko-KR" altLang="en-US" sz="2800" dirty="0"/>
          </a:p>
        </p:txBody>
      </p:sp>
      <p:sp>
        <p:nvSpPr>
          <p:cNvPr id="51" name="TextBox 50"/>
          <p:cNvSpPr txBox="1"/>
          <p:nvPr/>
        </p:nvSpPr>
        <p:spPr>
          <a:xfrm>
            <a:off x="2771800" y="116632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흥미</a:t>
            </a:r>
            <a:r>
              <a:rPr lang="en-US" altLang="ko-KR" sz="36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&amp;</a:t>
            </a:r>
            <a:r>
              <a:rPr lang="ko-KR" altLang="en-US" sz="36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적성 키워드</a:t>
            </a:r>
            <a:endParaRPr lang="en-US" altLang="ko-KR" sz="3600" b="1" dirty="0" smtClean="0">
              <a:latin typeface="a아메리카노L" pitchFamily="18" charset="-127"/>
              <a:ea typeface="a아메리카노L" pitchFamily="18" charset="-127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256584"/>
          </a:xfrm>
          <a:prstGeom prst="rect">
            <a:avLst/>
          </a:prstGeom>
          <a:noFill/>
        </p:spPr>
      </p:pic>
      <p:sp>
        <p:nvSpPr>
          <p:cNvPr id="34" name="이등변 삼각형 33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그림 21" descr="t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0027" y="1916832"/>
            <a:ext cx="2016224" cy="1414237"/>
          </a:xfrm>
          <a:prstGeom prst="rect">
            <a:avLst/>
          </a:prstGeom>
        </p:spPr>
      </p:pic>
      <p:pic>
        <p:nvPicPr>
          <p:cNvPr id="23" name="그림 22" descr="나노기술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36891" y="2204864"/>
            <a:ext cx="683581" cy="3256005"/>
          </a:xfrm>
          <a:prstGeom prst="rect">
            <a:avLst/>
          </a:prstGeom>
        </p:spPr>
      </p:pic>
      <p:pic>
        <p:nvPicPr>
          <p:cNvPr id="25" name="그림 24" descr="로봇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8019" y="3573016"/>
            <a:ext cx="1928664" cy="2078352"/>
          </a:xfrm>
          <a:prstGeom prst="rect">
            <a:avLst/>
          </a:prstGeom>
        </p:spPr>
      </p:pic>
      <p:pic>
        <p:nvPicPr>
          <p:cNvPr id="26" name="그림 25" descr="스마트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56371" y="3573016"/>
            <a:ext cx="1156020" cy="2160240"/>
          </a:xfrm>
          <a:prstGeom prst="rect">
            <a:avLst/>
          </a:prstGeom>
        </p:spPr>
      </p:pic>
      <p:pic>
        <p:nvPicPr>
          <p:cNvPr id="27" name="그림 26" descr="인공장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08299" y="1916832"/>
            <a:ext cx="2592288" cy="1397907"/>
          </a:xfrm>
          <a:prstGeom prst="rect">
            <a:avLst/>
          </a:prstGeom>
        </p:spPr>
      </p:pic>
      <p:pic>
        <p:nvPicPr>
          <p:cNvPr id="35" name="그림 34" descr="전기차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84563" y="3645024"/>
            <a:ext cx="2736304" cy="2074781"/>
          </a:xfrm>
          <a:prstGeom prst="rect">
            <a:avLst/>
          </a:prstGeom>
        </p:spPr>
      </p:pic>
      <p:pic>
        <p:nvPicPr>
          <p:cNvPr id="36" name="그림 35" descr="컴퓨터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688619" y="1988840"/>
            <a:ext cx="2232248" cy="1450962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1" name="그림 20" descr="logo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41" name="이등변 삼각형 40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/>
          <p:cNvSpPr/>
          <p:nvPr/>
        </p:nvSpPr>
        <p:spPr>
          <a:xfrm>
            <a:off x="1403648" y="1105580"/>
            <a:ext cx="6552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익숙한</a:t>
            </a: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기계와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생소한</a:t>
            </a: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기계로 구분해보자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9324528" y="0"/>
            <a:ext cx="4084134" cy="203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익숙한 기계</a:t>
            </a:r>
            <a:endParaRPr lang="en-US" altLang="ko-KR" sz="14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base"/>
            <a:r>
              <a:rPr lang="en-US" altLang="ko-KR" sz="1400" dirty="0" smtClean="0"/>
              <a:t>TV, </a:t>
            </a:r>
            <a:r>
              <a:rPr lang="ko-KR" altLang="en-US" sz="1400" dirty="0" smtClean="0"/>
              <a:t>컴퓨터</a:t>
            </a:r>
            <a:r>
              <a:rPr lang="en-US" altLang="ko-KR" sz="1400" dirty="0" smtClean="0"/>
              <a:t>, </a:t>
            </a:r>
            <a:r>
              <a:rPr lang="ko-KR" altLang="en-US" sz="1400" dirty="0" err="1" smtClean="0"/>
              <a:t>스마트폰</a:t>
            </a:r>
            <a:endParaRPr lang="en-US" altLang="ko-KR" sz="1400" dirty="0" smtClean="0"/>
          </a:p>
          <a:p>
            <a:pPr fontAlgn="base"/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생소한 기계</a:t>
            </a:r>
            <a:endParaRPr lang="en-US" altLang="ko-KR" sz="14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base"/>
            <a:r>
              <a:rPr lang="ko-KR" altLang="en-US" sz="1400" dirty="0" smtClean="0"/>
              <a:t>인공 장기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로봇</a:t>
            </a:r>
            <a:r>
              <a:rPr lang="en-US" altLang="ko-KR" sz="1400" dirty="0" smtClean="0"/>
              <a:t>, </a:t>
            </a:r>
            <a:r>
              <a:rPr lang="ko-KR" altLang="en-US" sz="1400" dirty="0" err="1" smtClean="0"/>
              <a:t>전기차</a:t>
            </a:r>
            <a:r>
              <a:rPr lang="en-US" altLang="ko-KR" sz="1400" dirty="0" smtClean="0"/>
              <a:t>, </a:t>
            </a:r>
            <a:r>
              <a:rPr lang="ko-KR" altLang="en-US" sz="1400" dirty="0" err="1" smtClean="0"/>
              <a:t>나노기계</a:t>
            </a:r>
            <a:endParaRPr lang="ko-KR" altLang="en-US" sz="1400" dirty="0" smtClean="0"/>
          </a:p>
        </p:txBody>
      </p:sp>
      <p:sp>
        <p:nvSpPr>
          <p:cNvPr id="29" name="제목 1"/>
          <p:cNvSpPr txBox="1">
            <a:spLocks/>
          </p:cNvSpPr>
          <p:nvPr/>
        </p:nvSpPr>
        <p:spPr>
          <a:xfrm>
            <a:off x="3255168" y="0"/>
            <a:ext cx="28290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해보기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grpSp>
        <p:nvGrpSpPr>
          <p:cNvPr id="30" name="그룹 29"/>
          <p:cNvGrpSpPr/>
          <p:nvPr/>
        </p:nvGrpSpPr>
        <p:grpSpPr>
          <a:xfrm>
            <a:off x="0" y="2419148"/>
            <a:ext cx="9144000" cy="2450012"/>
            <a:chOff x="0" y="2116460"/>
            <a:chExt cx="9144000" cy="2450012"/>
          </a:xfrm>
        </p:grpSpPr>
        <p:sp>
          <p:nvSpPr>
            <p:cNvPr id="31" name="직사각형 30"/>
            <p:cNvSpPr/>
            <p:nvPr/>
          </p:nvSpPr>
          <p:spPr>
            <a:xfrm>
              <a:off x="0" y="2116460"/>
              <a:ext cx="9144000" cy="2450012"/>
            </a:xfrm>
            <a:prstGeom prst="rect">
              <a:avLst/>
            </a:prstGeom>
            <a:solidFill>
              <a:srgbClr val="92D050">
                <a:alpha val="8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44016" y="3414345"/>
              <a:ext cx="88204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600" dirty="0" smtClean="0">
                  <a:latin typeface="a아메리카노B" pitchFamily="18" charset="-127"/>
                  <a:ea typeface="a아메리카노B" pitchFamily="18" charset="-127"/>
                </a:rPr>
                <a:t>Q.</a:t>
              </a:r>
              <a:r>
                <a:rPr lang="ko-KR" altLang="en-US" sz="3600" dirty="0" smtClean="0">
                  <a:latin typeface="a아메리카노B" pitchFamily="18" charset="-127"/>
                  <a:ea typeface="a아메리카노B" pitchFamily="18" charset="-127"/>
                </a:rPr>
                <a:t>이러한</a:t>
              </a:r>
              <a:r>
                <a:rPr lang="en-US" altLang="ko-KR" sz="3600" dirty="0" smtClean="0">
                  <a:latin typeface="a아메리카노B" pitchFamily="18" charset="-127"/>
                  <a:ea typeface="a아메리카노B" pitchFamily="18" charset="-127"/>
                </a:rPr>
                <a:t> </a:t>
              </a:r>
              <a:r>
                <a:rPr lang="ko-KR" altLang="en-US" sz="3600" dirty="0" smtClean="0">
                  <a:solidFill>
                    <a:srgbClr val="C00000"/>
                  </a:solidFill>
                  <a:latin typeface="a아메리카노B" pitchFamily="18" charset="-127"/>
                  <a:ea typeface="a아메리카노B" pitchFamily="18" charset="-127"/>
                </a:rPr>
                <a:t>기계가 없다면 </a:t>
              </a:r>
              <a:r>
                <a:rPr lang="ko-KR" altLang="en-US" sz="3600" dirty="0" smtClean="0">
                  <a:latin typeface="a아메리카노B" pitchFamily="18" charset="-127"/>
                  <a:ea typeface="a아메리카노B" pitchFamily="18" charset="-127"/>
                </a:rPr>
                <a:t>무엇이 불편할까</a:t>
              </a:r>
              <a:r>
                <a:rPr lang="en-US" altLang="ko-KR" sz="3600" dirty="0" smtClean="0">
                  <a:latin typeface="a아메리카노B" pitchFamily="18" charset="-127"/>
                  <a:ea typeface="a아메리카노B" pitchFamily="18" charset="-127"/>
                </a:rPr>
                <a:t>?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0" y="2476500"/>
              <a:ext cx="2520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600" smtClean="0">
                  <a:latin typeface="a아메리카노B" pitchFamily="18" charset="-127"/>
                  <a:ea typeface="a아메리카노B" pitchFamily="18" charset="-127"/>
                </a:rPr>
                <a:t>생각해보기</a:t>
              </a:r>
              <a:endParaRPr lang="ko-KR" altLang="en-US" sz="3600" dirty="0">
                <a:latin typeface="a아메리카노B" pitchFamily="18" charset="-127"/>
                <a:ea typeface="a아메리카노B" pitchFamily="18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256584"/>
          </a:xfrm>
          <a:prstGeom prst="rect">
            <a:avLst/>
          </a:prstGeom>
          <a:noFill/>
        </p:spPr>
      </p:pic>
      <p:sp>
        <p:nvSpPr>
          <p:cNvPr id="26" name="이등변 삼각형 25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이등변 삼각형 26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18" name="그림 17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21" name="제목 1"/>
          <p:cNvSpPr txBox="1">
            <a:spLocks/>
          </p:cNvSpPr>
          <p:nvPr/>
        </p:nvSpPr>
        <p:spPr>
          <a:xfrm>
            <a:off x="2483768" y="72008"/>
            <a:ext cx="432048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기계공학과는</a:t>
            </a:r>
            <a:r>
              <a:rPr kumimoji="0" lang="en-US" altLang="ko-K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?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pic>
        <p:nvPicPr>
          <p:cNvPr id="28" name="그림 27" descr="나노.png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43808" y="1625867"/>
            <a:ext cx="3816424" cy="374734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16024" y="4146147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기술 산업을</a:t>
            </a:r>
            <a:endParaRPr lang="en-US" altLang="ko-KR" sz="20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/>
            <a:r>
              <a:rPr lang="ko-KR" altLang="en-US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창의적</a:t>
            </a:r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으로</a:t>
            </a:r>
            <a:endParaRPr lang="en-US" altLang="ko-KR" sz="2000" dirty="0" smtClean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latin typeface="Noto Sans CJK KR Medium" pitchFamily="34" charset="-127"/>
              <a:ea typeface="Noto Sans CJK KR Medium" pitchFamily="34" charset="-127"/>
            </a:endParaRPr>
          </a:p>
          <a:p>
            <a:pPr algn="ctr"/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이끌어갈 인재 양성</a:t>
            </a:r>
            <a:endParaRPr lang="ko-KR" altLang="en-US" sz="2000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34" name="제목 1"/>
          <p:cNvSpPr txBox="1">
            <a:spLocks/>
          </p:cNvSpPr>
          <p:nvPr/>
        </p:nvSpPr>
        <p:spPr>
          <a:xfrm>
            <a:off x="2555776" y="2057915"/>
            <a:ext cx="4320480" cy="2952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기계를 </a:t>
            </a:r>
            <a:endParaRPr kumimoji="0" lang="en-US" altLang="ko-K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설계</a:t>
            </a:r>
            <a:r>
              <a:rPr kumimoji="0" lang="ko-KR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하고</a:t>
            </a:r>
            <a:r>
              <a:rPr lang="en-US" altLang="ko-KR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 </a:t>
            </a:r>
            <a:r>
              <a:rPr lang="ko-KR" altLang="en-US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만들며</a:t>
            </a:r>
            <a:endParaRPr lang="en-US" altLang="ko-KR" sz="3600" dirty="0" smtClean="0">
              <a:latin typeface="a아메리카노L" pitchFamily="18" charset="-127"/>
              <a:ea typeface="a아메리카노L" pitchFamily="18" charset="-127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첨단기술</a:t>
            </a:r>
            <a:r>
              <a:rPr kumimoji="0" lang="ko-KR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에 대하여</a:t>
            </a:r>
            <a:endParaRPr kumimoji="0" lang="en-US" altLang="ko-K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공부하는 학문</a:t>
            </a:r>
            <a:endParaRPr kumimoji="0" lang="en-US" altLang="ko-K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cxnSp>
        <p:nvCxnSpPr>
          <p:cNvPr id="35" name="직선 연결선 34"/>
          <p:cNvCxnSpPr/>
          <p:nvPr/>
        </p:nvCxnSpPr>
        <p:spPr>
          <a:xfrm>
            <a:off x="2915816" y="4074139"/>
            <a:ext cx="165618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/>
          <p:cNvCxnSpPr/>
          <p:nvPr/>
        </p:nvCxnSpPr>
        <p:spPr>
          <a:xfrm>
            <a:off x="2987824" y="4074140"/>
            <a:ext cx="0" cy="43204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 flipH="1" flipV="1">
            <a:off x="2483768" y="4506187"/>
            <a:ext cx="504056" cy="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/>
          <p:nvPr/>
        </p:nvCxnSpPr>
        <p:spPr>
          <a:xfrm>
            <a:off x="3131840" y="3498075"/>
            <a:ext cx="324036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타원 40"/>
          <p:cNvSpPr/>
          <p:nvPr/>
        </p:nvSpPr>
        <p:spPr>
          <a:xfrm>
            <a:off x="2391280" y="4465995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6516216" y="2060848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기계 뿐 아니라</a:t>
            </a:r>
            <a:endParaRPr lang="en-US" altLang="ko-KR" sz="2000" dirty="0" smtClean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latin typeface="Noto Sans CJK KR Medium" pitchFamily="34" charset="-127"/>
              <a:ea typeface="Noto Sans CJK KR Medium" pitchFamily="34" charset="-127"/>
            </a:endParaRPr>
          </a:p>
          <a:p>
            <a:pPr algn="ctr"/>
            <a:r>
              <a:rPr lang="ko-KR" altLang="en-US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힘</a:t>
            </a:r>
            <a:r>
              <a:rPr lang="en-US" altLang="ko-KR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, </a:t>
            </a:r>
            <a:r>
              <a:rPr lang="ko-KR" altLang="en-US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물리</a:t>
            </a:r>
            <a:r>
              <a:rPr lang="en-US" altLang="ko-KR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, </a:t>
            </a:r>
            <a:r>
              <a:rPr lang="ko-KR" altLang="en-US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자동차</a:t>
            </a:r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와</a:t>
            </a:r>
            <a:endParaRPr lang="en-US" altLang="ko-KR" sz="20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/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관련이 깊다</a:t>
            </a:r>
            <a:r>
              <a:rPr lang="ko-KR" altLang="en-US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 </a:t>
            </a:r>
            <a:endParaRPr lang="en-US" altLang="ko-KR" sz="2000" dirty="0" smtClean="0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20" name="직선 연결선 19"/>
          <p:cNvCxnSpPr/>
          <p:nvPr/>
        </p:nvCxnSpPr>
        <p:spPr>
          <a:xfrm>
            <a:off x="5940152" y="2492896"/>
            <a:ext cx="0" cy="43204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 flipH="1" flipV="1">
            <a:off x="5940152" y="2492896"/>
            <a:ext cx="504056" cy="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타원 28"/>
          <p:cNvSpPr/>
          <p:nvPr/>
        </p:nvSpPr>
        <p:spPr>
          <a:xfrm>
            <a:off x="6444208" y="2452704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1" grpId="0" animBg="1"/>
      <p:bldP spid="19" grpId="0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256584"/>
          </a:xfrm>
          <a:prstGeom prst="rect">
            <a:avLst/>
          </a:prstGeom>
          <a:noFill/>
        </p:spPr>
      </p:pic>
      <p:sp>
        <p:nvSpPr>
          <p:cNvPr id="33" name="이등변 삼각형 32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이등변 삼각형 33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143945"/>
            <a:ext cx="1684833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2348879"/>
            <a:ext cx="1728192" cy="2381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2420887"/>
            <a:ext cx="172819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3573016"/>
            <a:ext cx="1656184" cy="2290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60032" y="3573016"/>
            <a:ext cx="1711733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6" name="직사각형 15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17" name="그림 16" descr="logo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21" name="제목 1"/>
          <p:cNvSpPr txBox="1">
            <a:spLocks/>
          </p:cNvSpPr>
          <p:nvPr/>
        </p:nvSpPr>
        <p:spPr>
          <a:xfrm>
            <a:off x="611560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그럼 무엇을 공부하나요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27784" y="1124744"/>
            <a:ext cx="1656184" cy="2316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31" name="이등변 삼각형 30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32" name="이등변 삼각형 31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3" name="그림 22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2088232" y="1528336"/>
            <a:ext cx="50760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열</a:t>
            </a:r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유체</a:t>
            </a:r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고체</a:t>
            </a:r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동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역학에 대한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기초 및 심화 이론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9324528" y="0"/>
            <a:ext cx="4084134" cy="30623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+mj-lt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+mj-lt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+mj-lt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 smtClean="0">
                <a:latin typeface="+mj-lt"/>
              </a:rPr>
              <a:t>4</a:t>
            </a:r>
            <a:r>
              <a:rPr lang="ko-KR" altLang="en-US" sz="1400" dirty="0" smtClean="0">
                <a:latin typeface="+mj-lt"/>
              </a:rPr>
              <a:t>대 역학이 한 과목이 아니라</a:t>
            </a:r>
            <a:r>
              <a:rPr lang="en-US" altLang="ko-KR" sz="1400" dirty="0" smtClean="0">
                <a:latin typeface="+mj-lt"/>
              </a:rPr>
              <a:t>, </a:t>
            </a:r>
            <a:r>
              <a:rPr lang="ko-KR" altLang="en-US" sz="1400" dirty="0" smtClean="0">
                <a:latin typeface="+mj-lt"/>
              </a:rPr>
              <a:t>각각 한 과목</a:t>
            </a:r>
            <a:r>
              <a:rPr lang="en-US" altLang="ko-KR" sz="1400" dirty="0" smtClean="0">
                <a:latin typeface="+mj-lt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latin typeface="+mj-lt"/>
              </a:rPr>
              <a:t>예</a:t>
            </a:r>
            <a:r>
              <a:rPr lang="en-US" altLang="ko-KR" sz="1400" dirty="0" smtClean="0">
                <a:latin typeface="+mj-lt"/>
              </a:rPr>
              <a:t>)</a:t>
            </a:r>
          </a:p>
          <a:p>
            <a:pPr fontAlgn="base"/>
            <a:r>
              <a:rPr lang="ko-KR" altLang="en-US" sz="1400" dirty="0" smtClean="0">
                <a:latin typeface="+mj-lt"/>
              </a:rPr>
              <a:t>동역학</a:t>
            </a:r>
            <a:r>
              <a:rPr lang="en-US" altLang="ko-KR" sz="1400" dirty="0" smtClean="0">
                <a:latin typeface="+mj-lt"/>
              </a:rPr>
              <a:t>: </a:t>
            </a:r>
            <a:r>
              <a:rPr lang="ko-KR" altLang="en-US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+mj-lt"/>
                <a:ea typeface="나눔고딕" pitchFamily="50" charset="-127"/>
              </a:rPr>
              <a:t>운동</a:t>
            </a:r>
            <a:r>
              <a:rPr lang="ko-KR" altLang="en-US" sz="1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+mj-lt"/>
                <a:ea typeface="나눔고딕" pitchFamily="50" charset="-127"/>
              </a:rPr>
              <a:t>중인 물체의 기하학적 현상을 </a:t>
            </a:r>
            <a:endParaRPr lang="en-US" altLang="ko-KR" sz="1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+mj-lt"/>
              <a:ea typeface="나눔고딕" pitchFamily="50" charset="-127"/>
            </a:endParaRPr>
          </a:p>
          <a:p>
            <a:pPr fontAlgn="base"/>
            <a:r>
              <a:rPr lang="ko-KR" altLang="en-US" sz="1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+mj-lt"/>
                <a:ea typeface="나눔고딕" pitchFamily="50" charset="-127"/>
              </a:rPr>
              <a:t>취급하는 운동학</a:t>
            </a:r>
            <a:r>
              <a:rPr lang="en-US" altLang="ko-KR" sz="1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+mj-lt"/>
                <a:ea typeface="나눔고딕" pitchFamily="50" charset="-127"/>
              </a:rPr>
              <a:t>, </a:t>
            </a:r>
            <a:r>
              <a:rPr lang="ko-KR" altLang="en-US" sz="1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+mj-lt"/>
                <a:ea typeface="나눔고딕" pitchFamily="50" charset="-127"/>
              </a:rPr>
              <a:t>운동을 일으키는 힘의 해석을 포함하는 운동역학</a:t>
            </a:r>
            <a:endParaRPr lang="en-US" altLang="ko-KR" sz="1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+mj-lt"/>
              <a:ea typeface="나눔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dirty="0" smtClean="0">
              <a:latin typeface="+mj-lt"/>
            </a:endParaRPr>
          </a:p>
          <a:p>
            <a:pPr fontAlgn="base"/>
            <a:r>
              <a:rPr lang="ko-KR" altLang="en-US" sz="1400" dirty="0" smtClean="0">
                <a:latin typeface="+mj-lt"/>
              </a:rPr>
              <a:t>열역학</a:t>
            </a:r>
            <a:r>
              <a:rPr lang="en-US" altLang="ko-KR" sz="1400" dirty="0" smtClean="0">
                <a:latin typeface="+mj-lt"/>
              </a:rPr>
              <a:t>: </a:t>
            </a:r>
            <a:r>
              <a:rPr lang="ko-KR" altLang="en-US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+mj-lt"/>
                <a:ea typeface="나눔고딕" pitchFamily="50" charset="-127"/>
              </a:rPr>
              <a:t>열</a:t>
            </a:r>
            <a:r>
              <a:rPr lang="ko-KR" altLang="en-US" sz="1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+mj-lt"/>
                <a:ea typeface="나눔고딕" pitchFamily="50" charset="-127"/>
              </a:rPr>
              <a:t>에 관한 물리적 개념을 이해하여 물질과 열 사이의</a:t>
            </a:r>
            <a:r>
              <a:rPr lang="en-US" altLang="ko-KR" sz="1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+mj-lt"/>
                <a:ea typeface="나눔고딕" pitchFamily="50" charset="-127"/>
              </a:rPr>
              <a:t> </a:t>
            </a:r>
            <a:r>
              <a:rPr lang="ko-KR" altLang="en-US" sz="1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+mj-lt"/>
                <a:ea typeface="나눔고딕" pitchFamily="50" charset="-127"/>
              </a:rPr>
              <a:t>여러 가지 변화와 에너지의 상호관계를 역학적으로 기술</a:t>
            </a:r>
            <a:endParaRPr lang="ko-KR" altLang="en-US" sz="1400" dirty="0" smtClean="0">
              <a:latin typeface="+mj-lt"/>
              <a:ea typeface="나눔고딕" pitchFamily="50" charset="-127"/>
            </a:endParaRPr>
          </a:p>
        </p:txBody>
      </p:sp>
      <p:sp>
        <p:nvSpPr>
          <p:cNvPr id="33" name="제목 1"/>
          <p:cNvSpPr txBox="1">
            <a:spLocks/>
          </p:cNvSpPr>
          <p:nvPr/>
        </p:nvSpPr>
        <p:spPr>
          <a:xfrm>
            <a:off x="395536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01_4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대 역학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34" name="타원 33"/>
          <p:cNvSpPr/>
          <p:nvPr/>
        </p:nvSpPr>
        <p:spPr>
          <a:xfrm>
            <a:off x="4572000" y="1340768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35" name="직선 연결선 34"/>
          <p:cNvCxnSpPr>
            <a:stCxn id="34" idx="0"/>
          </p:cNvCxnSpPr>
          <p:nvPr/>
        </p:nvCxnSpPr>
        <p:spPr>
          <a:xfrm flipV="1">
            <a:off x="4644008" y="692696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그림 23" descr="김연아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022801">
            <a:off x="654185" y="2550353"/>
            <a:ext cx="2690755" cy="332192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25" name="_x153746584" descr="EMB00009f68097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54287">
            <a:off x="3358973" y="3252453"/>
            <a:ext cx="5214670" cy="19998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" name="직사각형 27"/>
          <p:cNvSpPr/>
          <p:nvPr/>
        </p:nvSpPr>
        <p:spPr>
          <a:xfrm>
            <a:off x="2555776" y="5373216"/>
            <a:ext cx="5076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예</a:t>
            </a:r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)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동역학</a:t>
            </a:r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열역학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 sz="3600" dirty="0" smtClean="0">
            <a:ln>
              <a:solidFill>
                <a:schemeClr val="tx2">
                  <a:alpha val="0"/>
                </a:schemeClr>
              </a:solidFill>
            </a:ln>
            <a:solidFill>
              <a:schemeClr val="bg1"/>
            </a:solidFill>
            <a:latin typeface="나눔고딕 ExtraBold" pitchFamily="50" charset="-127"/>
            <a:ea typeface="나눔고딕 ExtraBold" pitchFamily="50" charset="-12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28591</TotalTime>
  <Words>806</Words>
  <Application>Microsoft Office PowerPoint</Application>
  <PresentationFormat>화면 슬라이드 쇼(4:3)</PresentationFormat>
  <Paragraphs>198</Paragraphs>
  <Slides>16</Slides>
  <Notes>15</Notes>
  <HiddenSlides>0</HiddenSlides>
  <MMClips>2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30" baseType="lpstr">
      <vt:lpstr>굴림</vt:lpstr>
      <vt:lpstr>Arial</vt:lpstr>
      <vt:lpstr>나눔고딕 ExtraBold</vt:lpstr>
      <vt:lpstr>08서울남산체 EB</vt:lpstr>
      <vt:lpstr>함초롬돋움</vt:lpstr>
      <vt:lpstr>Noto Sans CJK KR Medium</vt:lpstr>
      <vt:lpstr>Verdana</vt:lpstr>
      <vt:lpstr>나눔바른고딕</vt:lpstr>
      <vt:lpstr>a아메리카노L</vt:lpstr>
      <vt:lpstr>맑은 고딕</vt:lpstr>
      <vt:lpstr>a아메리카노B</vt:lpstr>
      <vt:lpstr>나눔고딕</vt:lpstr>
      <vt:lpstr>휴먼모음T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MODU_CEO</dc:creator>
  <cp:lastModifiedBy>user</cp:lastModifiedBy>
  <cp:revision>88</cp:revision>
  <dcterms:created xsi:type="dcterms:W3CDTF">2014-07-16T08:27:59Z</dcterms:created>
  <dcterms:modified xsi:type="dcterms:W3CDTF">2015-01-22T04:37:02Z</dcterms:modified>
</cp:coreProperties>
</file>