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8"/>
  </p:notesMasterIdLst>
  <p:sldIdLst>
    <p:sldId id="257" r:id="rId2"/>
    <p:sldId id="28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02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697553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EA95-FCCC-403A-8F92-758E5685BD1B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1457D-8B7F-408C-9CD6-375734C533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19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308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436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2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15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40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26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17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8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52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962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thecircle.or.kr/home/index.php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0B09-3FBA-40EF-9293-7E48865F3CBC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E373-0EB7-40BC-A26E-07639F3A345A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 descr="동그라미재단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322531"/>
            <a:ext cx="1584175" cy="5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1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1300460" rtl="0" eaLnBrk="1" latinLnBrk="1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1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37" name="Shape 37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6240145" y="5956299"/>
            <a:ext cx="8547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01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4793560" y="8354737"/>
            <a:ext cx="4636880" cy="506920"/>
            <a:chOff x="0" y="0"/>
            <a:chExt cx="4636879" cy="506919"/>
          </a:xfrm>
        </p:grpSpPr>
        <p:pic>
          <p:nvPicPr>
            <p:cNvPr id="39" name="circle-filter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3230"/>
              <a:ext cx="1456960" cy="480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pasted-image-filtered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65170" y="0"/>
              <a:ext cx="2271710" cy="506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41"/>
            <p:cNvSpPr/>
            <p:nvPr/>
          </p:nvSpPr>
          <p:spPr>
            <a:xfrm>
              <a:off x="1876020" y="121109"/>
              <a:ext cx="1" cy="33071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0" name="circl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0912" y="34029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Shape 36"/>
          <p:cNvSpPr/>
          <p:nvPr/>
        </p:nvSpPr>
        <p:spPr>
          <a:xfrm>
            <a:off x="5157288" y="5055196"/>
            <a:ext cx="320600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000" dirty="0" smtClean="0">
                <a:solidFill>
                  <a:srgbClr val="FFFFFF"/>
                </a:solidFill>
              </a:rPr>
              <a:t>HTML </a:t>
            </a:r>
            <a:r>
              <a:rPr lang="ko-KR" altLang="en-US" sz="5000" dirty="0" smtClean="0">
                <a:solidFill>
                  <a:srgbClr val="FFFFFF"/>
                </a:solidFill>
              </a:rPr>
              <a:t>입문</a:t>
            </a:r>
            <a:endParaRPr sz="5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982622" y="5060950"/>
            <a:ext cx="30395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코드의 기본 형태</a:t>
            </a:r>
          </a:p>
        </p:txBody>
      </p:sp>
      <p:pic>
        <p:nvPicPr>
          <p:cNvPr id="8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tif"/>
          <p:cNvPicPr/>
          <p:nvPr/>
        </p:nvPicPr>
        <p:blipFill>
          <a:blip r:embed="rId2">
            <a:extLst/>
          </a:blip>
          <a:srcRect l="3741" r="7441"/>
          <a:stretch>
            <a:fillRect/>
          </a:stretch>
        </p:blipFill>
        <p:spPr>
          <a:xfrm>
            <a:off x="-20390" y="-14330"/>
            <a:ext cx="13045580" cy="978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015568" y="1636469"/>
            <a:ext cx="4853371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&lt;!DOCTYPE 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2750">
              <a:solidFill>
                <a:srgbClr val="FFFFFF"/>
              </a:solidFill>
              <a:latin typeface="Glober Bold Free"/>
              <a:ea typeface="Glober Bold Free"/>
              <a:cs typeface="Glober Bold Free"/>
              <a:sym typeface="Glober Bold Free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&lt;title&gt;Air&lt;/title&gt;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&lt;meta charset=“UTF-8”&gt;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&lt;p&gt;Hello World!&lt;/p&gt;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&lt;/html&gt;</a:t>
            </a:r>
          </a:p>
        </p:txBody>
      </p:sp>
      <p:sp>
        <p:nvSpPr>
          <p:cNvPr id="93" name="Shape 93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pic>
        <p:nvPicPr>
          <p:cNvPr id="9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2015568" y="1636469"/>
            <a:ext cx="4853371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&lt;!DOCTYPE 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2750">
              <a:solidFill>
                <a:srgbClr val="FFFFFF"/>
              </a:solidFill>
              <a:latin typeface="Glober Bold Free"/>
              <a:ea typeface="Glober Bold Free"/>
              <a:cs typeface="Glober Bold Free"/>
              <a:sym typeface="Glober Bold Free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&lt;title&gt;Air&lt;/title&gt;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&lt;meta charset=“UTF-8”&gt;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&lt;p&gt;Hello World!&lt;/p&gt;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&lt;/html&gt;</a:t>
            </a:r>
          </a:p>
        </p:txBody>
      </p:sp>
      <p:sp>
        <p:nvSpPr>
          <p:cNvPr id="97" name="Shape 97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sp>
        <p:nvSpPr>
          <p:cNvPr id="98" name="Shape 98"/>
          <p:cNvSpPr/>
          <p:nvPr/>
        </p:nvSpPr>
        <p:spPr>
          <a:xfrm flipV="1">
            <a:off x="7906673" y="1948989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9480327" y="1701339"/>
            <a:ext cx="147224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정의 : 인간</a:t>
            </a:r>
          </a:p>
        </p:txBody>
      </p:sp>
      <p:sp>
        <p:nvSpPr>
          <p:cNvPr id="100" name="Shape 100"/>
          <p:cNvSpPr/>
          <p:nvPr/>
        </p:nvSpPr>
        <p:spPr>
          <a:xfrm>
            <a:off x="7977276" y="5548971"/>
            <a:ext cx="1197269" cy="1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 flipV="1">
            <a:off x="9174544" y="3796371"/>
            <a:ext cx="1" cy="1768449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7977276" y="3796371"/>
            <a:ext cx="1197269" cy="1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9480327" y="4432945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머리</a:t>
            </a:r>
          </a:p>
        </p:txBody>
      </p:sp>
      <p:sp>
        <p:nvSpPr>
          <p:cNvPr id="104" name="Shape 104"/>
          <p:cNvSpPr/>
          <p:nvPr/>
        </p:nvSpPr>
        <p:spPr>
          <a:xfrm>
            <a:off x="7977276" y="7543837"/>
            <a:ext cx="1197269" cy="1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V="1">
            <a:off x="9174545" y="6159538"/>
            <a:ext cx="1" cy="1408578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7977276" y="6172238"/>
            <a:ext cx="1197269" cy="1"/>
          </a:xfrm>
          <a:prstGeom prst="line">
            <a:avLst/>
          </a:prstGeom>
          <a:ln w="38100">
            <a:solidFill>
              <a:srgbClr val="FFFFFF">
                <a:alpha val="4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9480327" y="6808812"/>
            <a:ext cx="299275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가슴 + 배 + 신체기관…</a:t>
            </a:r>
          </a:p>
        </p:txBody>
      </p:sp>
      <p:pic>
        <p:nvPicPr>
          <p:cNvPr id="108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2015568" y="1636469"/>
            <a:ext cx="4853371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&lt;!DOCTYPE 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2750">
              <a:solidFill>
                <a:srgbClr val="FFFFFF"/>
              </a:solidFill>
              <a:latin typeface="Glober Bold Free"/>
              <a:ea typeface="Glober Bold Free"/>
              <a:cs typeface="Glober Bold Free"/>
              <a:sym typeface="Glober Bold Free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&lt;title&gt;Air&lt;/title&gt;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&lt;meta charset=“UTF-8”&gt;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&lt;p&gt;Hello World!&lt;/p&gt;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&lt;/html&gt;</a:t>
            </a:r>
          </a:p>
        </p:txBody>
      </p:sp>
      <p:sp>
        <p:nvSpPr>
          <p:cNvPr id="111" name="Shape 111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sp>
        <p:nvSpPr>
          <p:cNvPr id="112" name="Shape 112"/>
          <p:cNvSpPr/>
          <p:nvPr/>
        </p:nvSpPr>
        <p:spPr>
          <a:xfrm flipV="1">
            <a:off x="7906673" y="1948989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9480327" y="1701339"/>
            <a:ext cx="198882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나는 누구인가?</a:t>
            </a:r>
          </a:p>
        </p:txBody>
      </p:sp>
      <p:sp>
        <p:nvSpPr>
          <p:cNvPr id="114" name="Shape 114"/>
          <p:cNvSpPr/>
          <p:nvPr/>
        </p:nvSpPr>
        <p:spPr>
          <a:xfrm>
            <a:off x="9480327" y="3473450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머리</a:t>
            </a:r>
          </a:p>
        </p:txBody>
      </p:sp>
      <p:sp>
        <p:nvSpPr>
          <p:cNvPr id="115" name="Shape 115"/>
          <p:cNvSpPr/>
          <p:nvPr/>
        </p:nvSpPr>
        <p:spPr>
          <a:xfrm>
            <a:off x="9480327" y="4134604"/>
            <a:ext cx="157099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이름 정하기</a:t>
            </a:r>
          </a:p>
        </p:txBody>
      </p:sp>
      <p:sp>
        <p:nvSpPr>
          <p:cNvPr id="116" name="Shape 116"/>
          <p:cNvSpPr/>
          <p:nvPr/>
        </p:nvSpPr>
        <p:spPr>
          <a:xfrm>
            <a:off x="9480327" y="4741619"/>
            <a:ext cx="220376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번역할 말 정하기</a:t>
            </a:r>
          </a:p>
        </p:txBody>
      </p:sp>
      <p:sp>
        <p:nvSpPr>
          <p:cNvPr id="117" name="Shape 117"/>
          <p:cNvSpPr/>
          <p:nvPr/>
        </p:nvSpPr>
        <p:spPr>
          <a:xfrm>
            <a:off x="9480327" y="6567868"/>
            <a:ext cx="20202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&lt;p&gt;&lt;/p&gt;  태그</a:t>
            </a:r>
          </a:p>
        </p:txBody>
      </p:sp>
      <p:sp>
        <p:nvSpPr>
          <p:cNvPr id="118" name="Shape 118"/>
          <p:cNvSpPr/>
          <p:nvPr/>
        </p:nvSpPr>
        <p:spPr>
          <a:xfrm>
            <a:off x="9480327" y="7781898"/>
            <a:ext cx="38893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끝</a:t>
            </a:r>
          </a:p>
        </p:txBody>
      </p:sp>
      <p:sp>
        <p:nvSpPr>
          <p:cNvPr id="119" name="Shape 119"/>
          <p:cNvSpPr/>
          <p:nvPr/>
        </p:nvSpPr>
        <p:spPr>
          <a:xfrm>
            <a:off x="9480327" y="2917971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시작</a:t>
            </a:r>
          </a:p>
        </p:txBody>
      </p:sp>
      <p:sp>
        <p:nvSpPr>
          <p:cNvPr id="120" name="Shape 120"/>
          <p:cNvSpPr/>
          <p:nvPr/>
        </p:nvSpPr>
        <p:spPr>
          <a:xfrm flipV="1">
            <a:off x="7906673" y="3165621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7906673" y="3721100"/>
            <a:ext cx="1197270" cy="0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7906673" y="4382254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7906673" y="5003270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7906673" y="6828748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7906673" y="8010602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7906673" y="6178089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9480327" y="5930439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몸통</a:t>
            </a:r>
          </a:p>
        </p:txBody>
      </p:sp>
      <p:pic>
        <p:nvPicPr>
          <p:cNvPr id="128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2015568" y="1636469"/>
            <a:ext cx="4853371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&lt;!DOCTYPE 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2750">
              <a:solidFill>
                <a:srgbClr val="FFFFFF">
                  <a:alpha val="50000"/>
                </a:srgbClr>
              </a:solidFill>
              <a:latin typeface="Glober Bold Free"/>
              <a:ea typeface="Glober Bold Free"/>
              <a:cs typeface="Glober Bold Free"/>
              <a:sym typeface="Glober Bold Free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&lt;html&gt;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&lt;title&gt;Air&lt;/title&gt;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&lt;meta charset=“UTF-8”&gt;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&lt;/head&gt;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</a:t>
            </a: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&lt;p&gt;Hello World!&lt;/p&gt;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&lt;/body&gt;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&lt;/html&gt;</a:t>
            </a:r>
          </a:p>
        </p:txBody>
      </p:sp>
      <p:sp>
        <p:nvSpPr>
          <p:cNvPr id="131" name="Shape 131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sp>
        <p:nvSpPr>
          <p:cNvPr id="132" name="Shape 132"/>
          <p:cNvSpPr/>
          <p:nvPr/>
        </p:nvSpPr>
        <p:spPr>
          <a:xfrm flipV="1">
            <a:off x="7906673" y="1948989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9480327" y="1701339"/>
            <a:ext cx="198882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나는 누구인가?</a:t>
            </a:r>
          </a:p>
        </p:txBody>
      </p:sp>
      <p:sp>
        <p:nvSpPr>
          <p:cNvPr id="134" name="Shape 134"/>
          <p:cNvSpPr/>
          <p:nvPr/>
        </p:nvSpPr>
        <p:spPr>
          <a:xfrm>
            <a:off x="9480327" y="3473450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머리</a:t>
            </a:r>
          </a:p>
        </p:txBody>
      </p:sp>
      <p:sp>
        <p:nvSpPr>
          <p:cNvPr id="135" name="Shape 135"/>
          <p:cNvSpPr/>
          <p:nvPr/>
        </p:nvSpPr>
        <p:spPr>
          <a:xfrm>
            <a:off x="9480327" y="4134604"/>
            <a:ext cx="157099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이름 정하기</a:t>
            </a:r>
          </a:p>
        </p:txBody>
      </p:sp>
      <p:sp>
        <p:nvSpPr>
          <p:cNvPr id="136" name="Shape 136"/>
          <p:cNvSpPr/>
          <p:nvPr/>
        </p:nvSpPr>
        <p:spPr>
          <a:xfrm>
            <a:off x="9480327" y="4741619"/>
            <a:ext cx="220376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번역할 말 정하기</a:t>
            </a:r>
          </a:p>
        </p:txBody>
      </p:sp>
      <p:sp>
        <p:nvSpPr>
          <p:cNvPr id="137" name="Shape 137"/>
          <p:cNvSpPr/>
          <p:nvPr/>
        </p:nvSpPr>
        <p:spPr>
          <a:xfrm>
            <a:off x="9480327" y="6567868"/>
            <a:ext cx="202025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&lt;p&gt;&lt;/p&gt;  태그</a:t>
            </a:r>
          </a:p>
        </p:txBody>
      </p:sp>
      <p:sp>
        <p:nvSpPr>
          <p:cNvPr id="138" name="Shape 138"/>
          <p:cNvSpPr/>
          <p:nvPr/>
        </p:nvSpPr>
        <p:spPr>
          <a:xfrm>
            <a:off x="9480327" y="7781898"/>
            <a:ext cx="38893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끝</a:t>
            </a:r>
          </a:p>
        </p:txBody>
      </p:sp>
      <p:sp>
        <p:nvSpPr>
          <p:cNvPr id="139" name="Shape 139"/>
          <p:cNvSpPr/>
          <p:nvPr/>
        </p:nvSpPr>
        <p:spPr>
          <a:xfrm>
            <a:off x="9480327" y="2917971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시작</a:t>
            </a:r>
          </a:p>
        </p:txBody>
      </p:sp>
      <p:sp>
        <p:nvSpPr>
          <p:cNvPr id="140" name="Shape 140"/>
          <p:cNvSpPr/>
          <p:nvPr/>
        </p:nvSpPr>
        <p:spPr>
          <a:xfrm flipV="1">
            <a:off x="7906673" y="3165621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7906673" y="3721100"/>
            <a:ext cx="1197270" cy="0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7906673" y="4382254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7906673" y="5003270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7906673" y="6828748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7906673" y="8010602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7906673" y="6178089"/>
            <a:ext cx="1197270" cy="1"/>
          </a:xfrm>
          <a:prstGeom prst="line">
            <a:avLst/>
          </a:prstGeom>
          <a:ln w="25400">
            <a:solidFill>
              <a:srgbClr val="FFFFFF">
                <a:alpha val="3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9480327" y="5930439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몸통</a:t>
            </a:r>
          </a:p>
        </p:txBody>
      </p:sp>
      <p:sp>
        <p:nvSpPr>
          <p:cNvPr id="148" name="Shape 148"/>
          <p:cNvSpPr/>
          <p:nvPr/>
        </p:nvSpPr>
        <p:spPr>
          <a:xfrm>
            <a:off x="2015568" y="6677000"/>
            <a:ext cx="4392111" cy="469992"/>
          </a:xfrm>
          <a:prstGeom prst="rect">
            <a:avLst/>
          </a:prstGeom>
          <a:ln w="63500">
            <a:solidFill>
              <a:srgbClr val="8BF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4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856861" y="3352799"/>
            <a:ext cx="329107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태그 [Tag]</a:t>
            </a:r>
          </a:p>
        </p:txBody>
      </p:sp>
      <p:sp>
        <p:nvSpPr>
          <p:cNvPr id="152" name="Shape 152"/>
          <p:cNvSpPr/>
          <p:nvPr/>
        </p:nvSpPr>
        <p:spPr>
          <a:xfrm>
            <a:off x="3987990" y="5825066"/>
            <a:ext cx="502882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HTML에서 무언가 만들려면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반드시 사용해야 하는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유용하면서도 어딘가 이상한 물건</a:t>
            </a:r>
          </a:p>
        </p:txBody>
      </p:sp>
      <p:sp>
        <p:nvSpPr>
          <p:cNvPr id="153" name="Shape 153"/>
          <p:cNvSpPr/>
          <p:nvPr/>
        </p:nvSpPr>
        <p:spPr>
          <a:xfrm>
            <a:off x="6229886" y="4652433"/>
            <a:ext cx="545028" cy="1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5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2697" y="-1"/>
            <a:ext cx="14570194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2557758" y="2961216"/>
            <a:ext cx="174764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감싸는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태그</a:t>
            </a:r>
          </a:p>
        </p:txBody>
      </p:sp>
      <p:sp>
        <p:nvSpPr>
          <p:cNvPr id="160" name="Shape 160"/>
          <p:cNvSpPr/>
          <p:nvPr/>
        </p:nvSpPr>
        <p:spPr>
          <a:xfrm>
            <a:off x="8738435" y="2865966"/>
            <a:ext cx="2241996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들어가는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rPr>
              <a:t>태그</a:t>
            </a:r>
          </a:p>
        </p:txBody>
      </p:sp>
      <p:sp>
        <p:nvSpPr>
          <p:cNvPr id="161" name="Shape 161"/>
          <p:cNvSpPr/>
          <p:nvPr/>
        </p:nvSpPr>
        <p:spPr>
          <a:xfrm flipV="1">
            <a:off x="6502400" y="2590145"/>
            <a:ext cx="0" cy="5108406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1633833" y="6157383"/>
            <a:ext cx="359549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특정 부분을 감싸서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값, 영역, CSS 등을 지정</a:t>
            </a:r>
          </a:p>
        </p:txBody>
      </p:sp>
      <p:sp>
        <p:nvSpPr>
          <p:cNvPr id="163" name="Shape 163"/>
          <p:cNvSpPr/>
          <p:nvPr/>
        </p:nvSpPr>
        <p:spPr>
          <a:xfrm>
            <a:off x="8054255" y="6062133"/>
            <a:ext cx="361035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정말 아무런 억압 없이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자유롭게 때려박히는 놈</a:t>
            </a:r>
          </a:p>
        </p:txBody>
      </p:sp>
      <p:pic>
        <p:nvPicPr>
          <p:cNvPr id="16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 flipV="1">
            <a:off x="6502400" y="2590145"/>
            <a:ext cx="0" cy="5108406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308269" y="2372782"/>
            <a:ext cx="4246627" cy="604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&lt;p&gt;&lt;/p&gt;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&lt;h1&gt;~&lt;h6&gt; &lt;/h1&gt;~&lt;/h6&gt;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&lt;span&gt;&lt;/span&gt;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latin typeface="Apple SD 산돌고딕 Neo 일반체"/>
              <a:ea typeface="Apple SD 산돌고딕 Neo 일반체"/>
              <a:cs typeface="Apple SD 산돌고딕 Neo 일반체"/>
              <a:sym typeface="Apple SD 산돌고딕 Neo 일반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&lt;table&gt;&lt;tr&gt;&lt;td&gt;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&lt;/td&gt;&lt;/tr&gt;&lt;/table&gt;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latin typeface="Apple SD 산돌고딕 Neo 일반체"/>
              <a:ea typeface="Apple SD 산돌고딕 Neo 일반체"/>
              <a:cs typeface="Apple SD 산돌고딕 Neo 일반체"/>
              <a:sym typeface="Apple SD 산돌고딕 Neo 일반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&lt;a&gt;&lt;/a&gt;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&lt;button&gt;&lt;/button&gt;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latin typeface="Apple SD 산돌고딕 Neo 일반체"/>
              <a:ea typeface="Apple SD 산돌고딕 Neo 일반체"/>
              <a:cs typeface="Apple SD 산돌고딕 Neo 일반체"/>
              <a:sym typeface="Apple SD 산돌고딕 Neo 일반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Sementic Tags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latin typeface="Apple SD 산돌고딕 Neo 일반체"/>
              <a:ea typeface="Apple SD 산돌고딕 Neo 일반체"/>
              <a:cs typeface="Apple SD 산돌고딕 Neo 일반체"/>
              <a:sym typeface="Apple SD 산돌고딕 Neo 일반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…</a:t>
            </a:r>
          </a:p>
        </p:txBody>
      </p:sp>
      <p:sp>
        <p:nvSpPr>
          <p:cNvPr id="168" name="Shape 168"/>
          <p:cNvSpPr/>
          <p:nvPr/>
        </p:nvSpPr>
        <p:spPr>
          <a:xfrm>
            <a:off x="9115721" y="4326466"/>
            <a:ext cx="148742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&lt;input&gt;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&lt;img&gt;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&lt;meta&gt;</a:t>
            </a:r>
          </a:p>
        </p:txBody>
      </p:sp>
      <p:pic>
        <p:nvPicPr>
          <p:cNvPr id="16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13768" y="6105736"/>
            <a:ext cx="11503678" cy="173175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Copyright</a:t>
            </a:r>
          </a:p>
          <a:p>
            <a:pPr algn="l"/>
            <a:endParaRPr lang="en-US" altLang="ko-KR" sz="1700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700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에어</a:t>
            </a:r>
            <a:r>
              <a:rPr lang="en-US" altLang="ko-KR" sz="1700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700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있습니다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7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u="sng" dirty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700" u="sng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7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04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828800" y="1083733"/>
            <a:ext cx="9347200" cy="96553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828800" y="2235200"/>
            <a:ext cx="9347200" cy="3846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8175889" y="2641600"/>
            <a:ext cx="3000111" cy="2567716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117989" y="4605866"/>
            <a:ext cx="856589" cy="8037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4082255" y="8517466"/>
            <a:ext cx="1808825" cy="540413"/>
          </a:xfrm>
          <a:prstGeom prst="rect">
            <a:avLst/>
          </a:prstGeom>
          <a:solidFill>
            <a:srgbClr val="FF3C00">
              <a:alpha val="6755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11211189" y="2641600"/>
            <a:ext cx="1129441" cy="556187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8366389" y="2891366"/>
            <a:ext cx="1764044" cy="4816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960422" y="1274233"/>
            <a:ext cx="2105886" cy="612445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021122" y="3695700"/>
            <a:ext cx="2105886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2617522" y="6438900"/>
            <a:ext cx="2564740" cy="19698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8840522" y="1377751"/>
            <a:ext cx="541934" cy="4054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8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828800" y="1083733"/>
            <a:ext cx="9347200" cy="96553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828800" y="2235200"/>
            <a:ext cx="9347200" cy="3846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8175889" y="2641600"/>
            <a:ext cx="3000111" cy="2567716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2117989" y="4605866"/>
            <a:ext cx="856589" cy="8037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1211189" y="2641600"/>
            <a:ext cx="1129441" cy="556187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976212" y="1318848"/>
            <a:ext cx="139414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&lt;header&gt;</a:t>
            </a:r>
          </a:p>
        </p:txBody>
      </p:sp>
      <p:sp>
        <p:nvSpPr>
          <p:cNvPr id="195" name="Shape 195"/>
          <p:cNvSpPr/>
          <p:nvPr/>
        </p:nvSpPr>
        <p:spPr>
          <a:xfrm>
            <a:off x="8011887" y="2179869"/>
            <a:ext cx="95599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&lt;nav&gt;</a:t>
            </a:r>
          </a:p>
        </p:txBody>
      </p:sp>
      <p:sp>
        <p:nvSpPr>
          <p:cNvPr id="196" name="Shape 196"/>
          <p:cNvSpPr/>
          <p:nvPr/>
        </p:nvSpPr>
        <p:spPr>
          <a:xfrm>
            <a:off x="8961728" y="3040889"/>
            <a:ext cx="142843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&lt;section&gt;</a:t>
            </a:r>
          </a:p>
        </p:txBody>
      </p:sp>
      <p:sp>
        <p:nvSpPr>
          <p:cNvPr id="197" name="Shape 197"/>
          <p:cNvSpPr/>
          <p:nvPr/>
        </p:nvSpPr>
        <p:spPr>
          <a:xfrm>
            <a:off x="1926047" y="4760085"/>
            <a:ext cx="129127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&lt;article&gt;</a:t>
            </a:r>
          </a:p>
        </p:txBody>
      </p:sp>
      <p:sp>
        <p:nvSpPr>
          <p:cNvPr id="198" name="Shape 198"/>
          <p:cNvSpPr/>
          <p:nvPr/>
        </p:nvSpPr>
        <p:spPr>
          <a:xfrm>
            <a:off x="11194407" y="5137150"/>
            <a:ext cx="116300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&lt;aside&gt;</a:t>
            </a:r>
          </a:p>
        </p:txBody>
      </p:sp>
      <p:pic>
        <p:nvPicPr>
          <p:cNvPr id="19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8366389" y="2891366"/>
            <a:ext cx="1764044" cy="4816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2960422" y="1274233"/>
            <a:ext cx="2105886" cy="612445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8694214" y="2884520"/>
            <a:ext cx="115919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&lt;input&gt;</a:t>
            </a:r>
          </a:p>
        </p:txBody>
      </p:sp>
      <p:sp>
        <p:nvSpPr>
          <p:cNvPr id="205" name="Shape 205"/>
          <p:cNvSpPr/>
          <p:nvPr/>
        </p:nvSpPr>
        <p:spPr>
          <a:xfrm>
            <a:off x="3606647" y="1332805"/>
            <a:ext cx="940436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&lt;img&gt;</a:t>
            </a:r>
          </a:p>
        </p:txBody>
      </p:sp>
      <p:sp>
        <p:nvSpPr>
          <p:cNvPr id="206" name="Shape 206"/>
          <p:cNvSpPr/>
          <p:nvPr/>
        </p:nvSpPr>
        <p:spPr>
          <a:xfrm>
            <a:off x="8840522" y="1377751"/>
            <a:ext cx="541934" cy="4054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6021122" y="3695700"/>
            <a:ext cx="2105886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6821176" y="3621550"/>
            <a:ext cx="63277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&lt;a&gt;</a:t>
            </a:r>
          </a:p>
        </p:txBody>
      </p:sp>
      <p:sp>
        <p:nvSpPr>
          <p:cNvPr id="209" name="Shape 209"/>
          <p:cNvSpPr/>
          <p:nvPr/>
        </p:nvSpPr>
        <p:spPr>
          <a:xfrm>
            <a:off x="4082255" y="8517466"/>
            <a:ext cx="1808825" cy="540413"/>
          </a:xfrm>
          <a:prstGeom prst="rect">
            <a:avLst/>
          </a:prstGeom>
          <a:solidFill>
            <a:srgbClr val="FF3C00">
              <a:alpha val="6755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4305154" y="8540022"/>
            <a:ext cx="138842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&lt;p&gt;,&lt;h1&gt;</a:t>
            </a:r>
          </a:p>
        </p:txBody>
      </p:sp>
      <p:sp>
        <p:nvSpPr>
          <p:cNvPr id="211" name="Shape 211"/>
          <p:cNvSpPr/>
          <p:nvPr/>
        </p:nvSpPr>
        <p:spPr>
          <a:xfrm>
            <a:off x="8948240" y="1332805"/>
            <a:ext cx="137636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&lt;button&gt;</a:t>
            </a:r>
          </a:p>
        </p:txBody>
      </p:sp>
      <p:sp>
        <p:nvSpPr>
          <p:cNvPr id="212" name="Shape 212"/>
          <p:cNvSpPr/>
          <p:nvPr/>
        </p:nvSpPr>
        <p:spPr>
          <a:xfrm>
            <a:off x="2617522" y="6438900"/>
            <a:ext cx="2564740" cy="19698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571914" y="6277040"/>
            <a:ext cx="655956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&lt;p&gt;</a:t>
            </a:r>
          </a:p>
        </p:txBody>
      </p:sp>
      <p:sp>
        <p:nvSpPr>
          <p:cNvPr id="214" name="Shape 214"/>
          <p:cNvSpPr/>
          <p:nvPr/>
        </p:nvSpPr>
        <p:spPr>
          <a:xfrm>
            <a:off x="1821656" y="2243666"/>
            <a:ext cx="6517152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599628" y="2182217"/>
            <a:ext cx="123729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&lt;ul&gt;&lt;li&gt;</a:t>
            </a:r>
          </a:p>
        </p:txBody>
      </p:sp>
      <p:pic>
        <p:nvPicPr>
          <p:cNvPr id="21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808729" y="4622799"/>
            <a:ext cx="538734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백코딩이불여일견</a:t>
            </a:r>
          </a:p>
        </p:txBody>
      </p:sp>
      <p:sp>
        <p:nvSpPr>
          <p:cNvPr id="219" name="Shape 219"/>
          <p:cNvSpPr/>
          <p:nvPr/>
        </p:nvSpPr>
        <p:spPr>
          <a:xfrm>
            <a:off x="4390548" y="5772150"/>
            <a:ext cx="391890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실제로 코딩해보면서 알아보자.</a:t>
            </a:r>
          </a:p>
        </p:txBody>
      </p:sp>
      <p:pic>
        <p:nvPicPr>
          <p:cNvPr id="22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스크린샷 2014-08-19 오후 12.31.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340" y="942"/>
            <a:ext cx="8401943" cy="975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스크린샷 2014-08-19 오후 12.31.17.png"/>
          <p:cNvPicPr/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2301340" y="942"/>
            <a:ext cx="8401943" cy="975161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4100512" y="3924300"/>
            <a:ext cx="5057776" cy="2413001"/>
          </a:xfrm>
          <a:prstGeom prst="rect">
            <a:avLst/>
          </a:prstGeom>
          <a:ln w="12700">
            <a:miter lim="400000"/>
          </a:ln>
          <a:effectLst>
            <a:outerShdw blurRad="495300" dir="5400000" rotWithShape="0">
              <a:srgbClr val="000000">
                <a:alpha val="703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 dirty="0" err="1">
                <a:solidFill>
                  <a:srgbClr val="FF00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직접</a:t>
            </a:r>
            <a:r>
              <a:rPr sz="7500" dirty="0">
                <a:solidFill>
                  <a:srgbClr val="FF00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 </a:t>
            </a:r>
            <a:r>
              <a:rPr sz="7500" dirty="0" err="1">
                <a:solidFill>
                  <a:srgbClr val="FF00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한번</a:t>
            </a:r>
            <a:endParaRPr sz="7500" dirty="0">
              <a:solidFill>
                <a:srgbClr val="FF0000"/>
              </a:solidFill>
              <a:latin typeface="Apple SD 산돌고딕 Neo 볼드체"/>
              <a:ea typeface="Apple SD 산돌고딕 Neo 볼드체"/>
              <a:cs typeface="Apple SD 산돌고딕 Neo 볼드체"/>
              <a:sym typeface="Apple SD 산돌고딕 Neo 볼드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 dirty="0" err="1">
                <a:solidFill>
                  <a:srgbClr val="FF00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해보겠습니다</a:t>
            </a:r>
            <a:endParaRPr sz="7500" dirty="0">
              <a:solidFill>
                <a:srgbClr val="FF0000"/>
              </a:solidFill>
              <a:latin typeface="Apple SD 산돌고딕 Neo 볼드체"/>
              <a:ea typeface="Apple SD 산돌고딕 Neo 볼드체"/>
              <a:cs typeface="Apple SD 산돌고딕 Neo 볼드체"/>
              <a:sym typeface="Apple SD 산돌고딕 Neo 볼드체"/>
            </a:endParaRPr>
          </a:p>
        </p:txBody>
      </p:sp>
      <p:pic>
        <p:nvPicPr>
          <p:cNvPr id="22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1494" y="4805612"/>
            <a:ext cx="2597027" cy="136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html5+css3+javascript+responsive+icon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0456" y="4561963"/>
            <a:ext cx="1630947" cy="1851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html5+css3+javascript+responsive+icon-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4241" y="4555938"/>
            <a:ext cx="1535511" cy="1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html5+css3+javascript+responsive+icon-logo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9167" y="4567243"/>
            <a:ext cx="1670051" cy="185101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567440" y="3543300"/>
            <a:ext cx="85350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HTML</a:t>
            </a:r>
          </a:p>
        </p:txBody>
      </p:sp>
      <p:sp>
        <p:nvSpPr>
          <p:cNvPr id="49" name="Shape 49"/>
          <p:cNvSpPr/>
          <p:nvPr/>
        </p:nvSpPr>
        <p:spPr>
          <a:xfrm>
            <a:off x="4686747" y="3543300"/>
            <a:ext cx="61836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css</a:t>
            </a:r>
          </a:p>
        </p:txBody>
      </p:sp>
      <p:sp>
        <p:nvSpPr>
          <p:cNvPr id="50" name="Shape 50"/>
          <p:cNvSpPr/>
          <p:nvPr/>
        </p:nvSpPr>
        <p:spPr>
          <a:xfrm>
            <a:off x="6795415" y="3543300"/>
            <a:ext cx="167316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Javascript</a:t>
            </a:r>
          </a:p>
        </p:txBody>
      </p:sp>
      <p:sp>
        <p:nvSpPr>
          <p:cNvPr id="51" name="Shape 51"/>
          <p:cNvSpPr/>
          <p:nvPr/>
        </p:nvSpPr>
        <p:spPr>
          <a:xfrm>
            <a:off x="10540380" y="3543300"/>
            <a:ext cx="63925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php</a:t>
            </a:r>
          </a:p>
        </p:txBody>
      </p:sp>
      <p:pic>
        <p:nvPicPr>
          <p:cNvPr id="52" name="pasted-image-filter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567440" y="3543300"/>
            <a:ext cx="85350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>
                    <a:alpha val="35000"/>
                  </a:srgbClr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>
                    <a:alpha val="35000"/>
                  </a:srgbClr>
                </a:solidFill>
              </a:rPr>
              <a:t>HTML</a:t>
            </a:r>
          </a:p>
        </p:txBody>
      </p:sp>
      <p:sp>
        <p:nvSpPr>
          <p:cNvPr id="55" name="Shape 55"/>
          <p:cNvSpPr/>
          <p:nvPr/>
        </p:nvSpPr>
        <p:spPr>
          <a:xfrm>
            <a:off x="4686747" y="3543300"/>
            <a:ext cx="618364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>
                    <a:alpha val="35000"/>
                  </a:srgbClr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>
                    <a:alpha val="35000"/>
                  </a:srgbClr>
                </a:solidFill>
              </a:rPr>
              <a:t>css</a:t>
            </a:r>
          </a:p>
        </p:txBody>
      </p:sp>
      <p:sp>
        <p:nvSpPr>
          <p:cNvPr id="56" name="Shape 56"/>
          <p:cNvSpPr/>
          <p:nvPr/>
        </p:nvSpPr>
        <p:spPr>
          <a:xfrm>
            <a:off x="6795415" y="3543300"/>
            <a:ext cx="167316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>
                    <a:alpha val="35000"/>
                  </a:srgbClr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>
                    <a:alpha val="35000"/>
                  </a:srgbClr>
                </a:solidFill>
              </a:rPr>
              <a:t>Javascript</a:t>
            </a:r>
          </a:p>
        </p:txBody>
      </p:sp>
      <p:sp>
        <p:nvSpPr>
          <p:cNvPr id="57" name="Shape 57"/>
          <p:cNvSpPr/>
          <p:nvPr/>
        </p:nvSpPr>
        <p:spPr>
          <a:xfrm>
            <a:off x="10540380" y="3543300"/>
            <a:ext cx="63925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FFFF">
                    <a:alpha val="35000"/>
                  </a:srgbClr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>
                    <a:alpha val="35000"/>
                  </a:srgbClr>
                </a:solidFill>
              </a:rPr>
              <a:t>php</a:t>
            </a:r>
          </a:p>
        </p:txBody>
      </p:sp>
      <p:pic>
        <p:nvPicPr>
          <p:cNvPr id="5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1494" y="4805612"/>
            <a:ext cx="2597027" cy="136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html5+css3+javascript+responsive+icon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0456" y="4561963"/>
            <a:ext cx="1630947" cy="1851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html5+css3+javascript+responsive+icon-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4241" y="4555938"/>
            <a:ext cx="1535511" cy="1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html5+css3+javascript+responsive+icon-logo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9167" y="4567243"/>
            <a:ext cx="1670051" cy="185101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1168057" y="3536950"/>
            <a:ext cx="1652271" cy="647701"/>
          </a:xfrm>
          <a:prstGeom prst="rect">
            <a:avLst/>
          </a:prstGeom>
          <a:ln w="12700">
            <a:miter lim="400000"/>
          </a:ln>
          <a:effectLst>
            <a:outerShdw blurRad="520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뼈대짜기</a:t>
            </a:r>
          </a:p>
        </p:txBody>
      </p:sp>
      <p:sp>
        <p:nvSpPr>
          <p:cNvPr id="63" name="Shape 63"/>
          <p:cNvSpPr/>
          <p:nvPr/>
        </p:nvSpPr>
        <p:spPr>
          <a:xfrm>
            <a:off x="4362040" y="3536950"/>
            <a:ext cx="1267778" cy="647701"/>
          </a:xfrm>
          <a:prstGeom prst="rect">
            <a:avLst/>
          </a:prstGeom>
          <a:ln w="12700">
            <a:miter lim="400000"/>
          </a:ln>
          <a:effectLst>
            <a:outerShdw blurRad="520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꾸미기</a:t>
            </a:r>
          </a:p>
        </p:txBody>
      </p:sp>
      <p:sp>
        <p:nvSpPr>
          <p:cNvPr id="64" name="Shape 64"/>
          <p:cNvSpPr/>
          <p:nvPr/>
        </p:nvSpPr>
        <p:spPr>
          <a:xfrm>
            <a:off x="6805861" y="3536950"/>
            <a:ext cx="1652271" cy="647701"/>
          </a:xfrm>
          <a:prstGeom prst="rect">
            <a:avLst/>
          </a:prstGeom>
          <a:ln w="12700">
            <a:miter lim="400000"/>
          </a:ln>
          <a:effectLst>
            <a:outerShdw blurRad="520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기능넣고</a:t>
            </a:r>
          </a:p>
        </p:txBody>
      </p:sp>
      <p:sp>
        <p:nvSpPr>
          <p:cNvPr id="65" name="Shape 65"/>
          <p:cNvSpPr/>
          <p:nvPr/>
        </p:nvSpPr>
        <p:spPr>
          <a:xfrm>
            <a:off x="10033872" y="3536950"/>
            <a:ext cx="1652271" cy="647701"/>
          </a:xfrm>
          <a:prstGeom prst="rect">
            <a:avLst/>
          </a:prstGeom>
          <a:ln w="12700">
            <a:miter lim="400000"/>
          </a:ln>
          <a:effectLst>
            <a:outerShdw blurRad="520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기능넣고</a:t>
            </a:r>
          </a:p>
        </p:txBody>
      </p:sp>
      <p:sp>
        <p:nvSpPr>
          <p:cNvPr id="66" name="Shape 66"/>
          <p:cNvSpPr/>
          <p:nvPr/>
        </p:nvSpPr>
        <p:spPr>
          <a:xfrm>
            <a:off x="7245281" y="3175000"/>
            <a:ext cx="7734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보이는</a:t>
            </a:r>
          </a:p>
        </p:txBody>
      </p:sp>
      <p:sp>
        <p:nvSpPr>
          <p:cNvPr id="67" name="Shape 67"/>
          <p:cNvSpPr/>
          <p:nvPr/>
        </p:nvSpPr>
        <p:spPr>
          <a:xfrm>
            <a:off x="10329782" y="3168649"/>
            <a:ext cx="1060451" cy="41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안-보이는</a:t>
            </a:r>
          </a:p>
        </p:txBody>
      </p:sp>
      <p:pic>
        <p:nvPicPr>
          <p:cNvPr id="68" name="pasted-image-filter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5041074" y="5060950"/>
            <a:ext cx="29226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뼈대를 잡아보자</a:t>
            </a:r>
          </a:p>
        </p:txBody>
      </p:sp>
      <p:pic>
        <p:nvPicPr>
          <p:cNvPr id="71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4492" y="4222963"/>
            <a:ext cx="2715816" cy="300947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5494242" y="3287183"/>
            <a:ext cx="201631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HTML</a:t>
            </a:r>
          </a:p>
        </p:txBody>
      </p:sp>
      <p:pic>
        <p:nvPicPr>
          <p:cNvPr id="75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3087526" y="2924699"/>
            <a:ext cx="6859906" cy="469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NO ERROR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YES STRESS</a:t>
            </a:r>
          </a:p>
        </p:txBody>
      </p:sp>
      <p:pic>
        <p:nvPicPr>
          <p:cNvPr id="78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4627718" y="1654699"/>
            <a:ext cx="3779521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word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=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code</a:t>
            </a:r>
          </a:p>
        </p:txBody>
      </p:sp>
      <p:pic>
        <p:nvPicPr>
          <p:cNvPr id="81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3838096" y="4067699"/>
            <a:ext cx="5358766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</a:rPr>
              <a:t>&lt;&gt; … &lt;/&gt;</a:t>
            </a:r>
          </a:p>
        </p:txBody>
      </p:sp>
      <p:pic>
        <p:nvPicPr>
          <p:cNvPr id="8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349</Words>
  <Application>Microsoft Office PowerPoint</Application>
  <PresentationFormat>사용자 지정</PresentationFormat>
  <Paragraphs>182</Paragraphs>
  <Slides>26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7</cp:revision>
  <dcterms:modified xsi:type="dcterms:W3CDTF">2015-01-27T02:34:31Z</dcterms:modified>
</cp:coreProperties>
</file>