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06" r:id="rId2"/>
    <p:sldId id="305" r:id="rId3"/>
    <p:sldId id="320" r:id="rId4"/>
    <p:sldId id="307" r:id="rId5"/>
    <p:sldId id="283" r:id="rId6"/>
    <p:sldId id="299" r:id="rId7"/>
    <p:sldId id="308" r:id="rId8"/>
    <p:sldId id="309" r:id="rId9"/>
    <p:sldId id="310" r:id="rId10"/>
    <p:sldId id="311" r:id="rId11"/>
    <p:sldId id="312" r:id="rId12"/>
    <p:sldId id="313" r:id="rId13"/>
    <p:sldId id="315" r:id="rId14"/>
    <p:sldId id="316" r:id="rId15"/>
    <p:sldId id="317" r:id="rId16"/>
    <p:sldId id="318" r:id="rId17"/>
    <p:sldId id="319" r:id="rId18"/>
  </p:sldIdLst>
  <p:sldSz cx="9144000" cy="6858000" type="screen4x3"/>
  <p:notesSz cx="6858000" cy="9144000"/>
  <p:embeddedFontLst>
    <p:embeddedFont>
      <p:font typeface="나눔고딕 ExtraBold" panose="020D0904000000000000" pitchFamily="50" charset="-127"/>
      <p:bold r:id="rId20"/>
    </p:embeddedFont>
    <p:embeddedFont>
      <p:font typeface="함초롬돋움" panose="02030504000101010101" pitchFamily="18" charset="-127"/>
      <p:regular r:id="rId21"/>
      <p:bold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나눔바른고딕" panose="020B0603020101020101" pitchFamily="50" charset="-127"/>
      <p:regular r:id="rId27"/>
      <p:bold r:id="rId28"/>
    </p:embeddedFont>
    <p:embeddedFont>
      <p:font typeface="맑은 고딕" panose="020B0503020000020004" pitchFamily="50" charset="-127"/>
      <p:regular r:id="rId29"/>
      <p:bold r:id="rId30"/>
    </p:embeddedFont>
    <p:embeddedFont>
      <p:font typeface="나눔고딕" panose="020D0604000000000000" pitchFamily="50" charset="-127"/>
      <p:regular r:id="rId31"/>
      <p:bold r:id="rId32"/>
    </p:embeddedFont>
    <p:embeddedFont>
      <p:font typeface="휴먼모음T" panose="02030504000101010101" pitchFamily="18" charset="-127"/>
      <p:regular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0036" autoAdjust="0"/>
  </p:normalViewPr>
  <p:slideViewPr>
    <p:cSldViewPr>
      <p:cViewPr varScale="1">
        <p:scale>
          <a:sx n="75" d="100"/>
          <a:sy n="75" d="100"/>
        </p:scale>
        <p:origin x="-159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C4EEC-8B41-4BA0-B721-CB7E6BDC3DA9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918AF-9BC7-4D7A-8410-71FA1698005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5703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endParaRPr lang="ko-KR" altLang="en-US" sz="12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endParaRPr lang="ko-KR" altLang="en-US" sz="12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endParaRPr lang="en-US" altLang="ko-KR" sz="1200" dirty="0" smtClean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endParaRPr lang="en-US" altLang="ko-KR" sz="1400" dirty="0" smtClean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2" descr="동그라미재단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tif"/>
          <p:cNvPicPr/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1473587" y="6381327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54868;&#54617;&#49373;&#47749;&#44277;&#54617;&#44284;%20PPT\&#53804;&#47749;&#47581;&#53664;.avi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54868;&#54617;&#49373;&#47749;&#44277;&#54617;&#44284;%20PPT\&#54868;&#49373;&#44277;.avi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7" name="이등변 삼각형 16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이등변 삼각형 17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825060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a아메리카노L" pitchFamily="18" charset="-127"/>
                <a:ea typeface="a아메리카노L" pitchFamily="18" charset="-127"/>
              </a:rPr>
              <a:t>화학생명공학과</a:t>
            </a:r>
            <a:endParaRPr lang="ko-KR" altLang="en-US" sz="6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1043608" y="1700808"/>
            <a:ext cx="74523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유체 역학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열 전달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열 역학 등이 기본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</a:p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에너지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변환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에너지 이용 기술 이론 등</a:t>
            </a:r>
            <a:endParaRPr lang="en-US" altLang="ko-KR" sz="24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02_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에너지 공학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풍력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수력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화력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원자력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태양열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등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에너지를 이용할 수 있는 </a:t>
            </a:r>
            <a:r>
              <a:rPr lang="ko-KR" altLang="en-US" sz="1400" b="1" dirty="0" smtClean="0"/>
              <a:t>방법</a:t>
            </a:r>
            <a:r>
              <a:rPr lang="ko-KR" altLang="en-US" sz="1400" dirty="0" smtClean="0"/>
              <a:t>과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그 </a:t>
            </a:r>
            <a:r>
              <a:rPr lang="ko-KR" altLang="en-US" sz="1400" b="1" dirty="0" smtClean="0"/>
              <a:t>원리</a:t>
            </a:r>
            <a:r>
              <a:rPr lang="ko-KR" altLang="en-US" sz="1400" dirty="0" smtClean="0"/>
              <a:t>에 대해 배움</a:t>
            </a:r>
            <a:endParaRPr lang="en-US" altLang="ko-KR" sz="1400" dirty="0" smtClean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77772">
            <a:off x="3350556" y="3011401"/>
            <a:ext cx="5083117" cy="3373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1043608" y="1700808"/>
            <a:ext cx="74523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열 전도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대류 및 복사에 의한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열 전달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기본 개념 이해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이를 열 교환기의 설계에 이용</a:t>
            </a:r>
            <a:endParaRPr lang="en-US" altLang="ko-KR" sz="24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03_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열 전달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에너지를 만들 수 있는 방법에는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어떤 것들이 있을까</a:t>
            </a:r>
            <a:r>
              <a:rPr lang="en-US" altLang="ko-KR" sz="1400" dirty="0" smtClean="0"/>
              <a:t>?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82385">
            <a:off x="1558521" y="3234692"/>
            <a:ext cx="5601848" cy="2651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1043608" y="1700808"/>
            <a:ext cx="7452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유기 화합물의 성질 및 </a:t>
            </a:r>
            <a:r>
              <a:rPr lang="ko-KR" altLang="en-US" sz="24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명명법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이해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유기 화합물의 제조법과 합성에 대한 기본적인 이론</a:t>
            </a:r>
            <a:endParaRPr lang="en-US" altLang="ko-KR" sz="24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04_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유기 화학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탄소</a:t>
            </a:r>
            <a:r>
              <a:rPr lang="en-US" altLang="ko-KR" sz="1400" dirty="0" smtClean="0"/>
              <a:t>(C)</a:t>
            </a:r>
            <a:r>
              <a:rPr lang="ko-KR" altLang="en-US" sz="1400" dirty="0" smtClean="0"/>
              <a:t>화합물을 유기화합물이라고 해</a:t>
            </a:r>
            <a:r>
              <a:rPr lang="en-US" altLang="ko-KR" sz="1400" dirty="0" smtClean="0"/>
              <a:t>.</a:t>
            </a:r>
            <a:r>
              <a:rPr lang="ko-KR" altLang="en-US" sz="1400" dirty="0" smtClean="0"/>
              <a:t> 이 탄소화합물의 제조법</a:t>
            </a:r>
            <a:r>
              <a:rPr lang="en-US" altLang="ko-KR" sz="1400" dirty="0" smtClean="0"/>
              <a:t>·</a:t>
            </a:r>
            <a:r>
              <a:rPr lang="ko-KR" altLang="en-US" sz="1400" dirty="0" smtClean="0"/>
              <a:t>성질</a:t>
            </a:r>
            <a:r>
              <a:rPr lang="en-US" altLang="ko-KR" sz="1400" dirty="0" smtClean="0"/>
              <a:t>·</a:t>
            </a:r>
            <a:r>
              <a:rPr lang="ko-KR" altLang="en-US" sz="1400" dirty="0" smtClean="0"/>
              <a:t>반응</a:t>
            </a:r>
            <a:r>
              <a:rPr lang="en-US" altLang="ko-KR" sz="1400" dirty="0" smtClean="0"/>
              <a:t>·</a:t>
            </a:r>
            <a:r>
              <a:rPr lang="ko-KR" altLang="en-US" sz="1400" dirty="0" smtClean="0"/>
              <a:t>용도 등을 다루지</a:t>
            </a:r>
            <a:endParaRPr lang="en-US" altLang="ko-KR" sz="1400" dirty="0" smtClean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 r="31705"/>
          <a:stretch>
            <a:fillRect/>
          </a:stretch>
        </p:blipFill>
        <p:spPr bwMode="auto">
          <a:xfrm rot="20193901">
            <a:off x="528164" y="3519149"/>
            <a:ext cx="4383335" cy="129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투명망토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283968" y="2924944"/>
            <a:ext cx="4104456" cy="218904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572000" y="5157192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latin typeface="나눔고딕 ExtraBold" pitchFamily="50" charset="-127"/>
                <a:ea typeface="나눔고딕 ExtraBold" pitchFamily="50" charset="-127"/>
                <a:cs typeface="Verdana" pitchFamily="34" charset="0"/>
              </a:rPr>
              <a:t>click</a:t>
            </a:r>
            <a:endParaRPr lang="ko-KR" altLang="en-US" sz="3600" b="1" dirty="0">
              <a:latin typeface="나눔고딕 ExtraBold" pitchFamily="50" charset="-127"/>
              <a:ea typeface="나눔고딕 ExtraBold" pitchFamily="50" charset="-127"/>
              <a:cs typeface="Verdana" pitchFamily="34" charset="0"/>
            </a:endParaRPr>
          </a:p>
        </p:txBody>
      </p:sp>
      <p:sp>
        <p:nvSpPr>
          <p:cNvPr id="30" name="이등변 삼각형 29"/>
          <p:cNvSpPr/>
          <p:nvPr/>
        </p:nvSpPr>
        <p:spPr>
          <a:xfrm>
            <a:off x="4227012" y="5301208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6300192" y="980728"/>
            <a:ext cx="2592288" cy="720079"/>
            <a:chOff x="6300192" y="980728"/>
            <a:chExt cx="2592288" cy="720079"/>
          </a:xfrm>
        </p:grpSpPr>
        <p:cxnSp>
          <p:nvCxnSpPr>
            <p:cNvPr id="34" name="직선 화살표 연결선 33"/>
            <p:cNvCxnSpPr/>
            <p:nvPr/>
          </p:nvCxnSpPr>
          <p:spPr>
            <a:xfrm flipV="1">
              <a:off x="6300192" y="1268760"/>
              <a:ext cx="360040" cy="43204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직사각형 42"/>
            <p:cNvSpPr/>
            <p:nvPr/>
          </p:nvSpPr>
          <p:spPr>
            <a:xfrm>
              <a:off x="6588224" y="980728"/>
              <a:ext cx="23042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2000" dirty="0" smtClean="0">
                  <a:ln>
                    <a:solidFill>
                      <a:schemeClr val="tx2">
                        <a:alpha val="0"/>
                      </a:schemeClr>
                    </a:solidFill>
                  </a:ln>
                  <a:latin typeface="나눔고딕" pitchFamily="50" charset="-127"/>
                  <a:ea typeface="나눔고딕" pitchFamily="50" charset="-127"/>
                </a:rPr>
                <a:t>이름을 붙이는 방법</a:t>
              </a:r>
              <a:endParaRPr lang="en-US" altLang="ko-KR" sz="20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 fullScrn="1"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47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1043608" y="1700808"/>
            <a:ext cx="7452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화학 공정을 정량적으로 분석하는 기술과 차원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단위변환 방법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공정변수의 종류 및 표시법 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05_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화공양론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화장품을 만들어내는 화학 공정은 어떨까</a:t>
            </a:r>
            <a:r>
              <a:rPr lang="en-US" altLang="ko-KR" sz="1400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이와 같은 공정의 흐름을 수치로 따져가며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파악해보는 거야 </a:t>
            </a:r>
            <a:endParaRPr lang="en-US" altLang="ko-KR" sz="1400" dirty="0" smtClean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9755">
            <a:off x="1110967" y="3141968"/>
            <a:ext cx="6924387" cy="2805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1043608" y="1700808"/>
            <a:ext cx="74523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열역학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개념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기본 법칙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열 효과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유체의 열역학적 성질 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06_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화공 열역학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열은 어떤 성질을 가지고 있을까</a:t>
            </a:r>
            <a:r>
              <a:rPr lang="en-US" altLang="ko-KR" sz="1400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열에 대한 비밀을 파헤쳐보자</a:t>
            </a:r>
            <a:endParaRPr lang="en-US" altLang="ko-KR" sz="1400" dirty="0" smtClean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16409">
            <a:off x="1243812" y="3277051"/>
            <a:ext cx="6904726" cy="2105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직사각형 2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6" name="그림 2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화학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생명이 필요한 분야가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무궁무진한 만큼 진로도 다양해</a:t>
            </a:r>
            <a:endParaRPr lang="en-US" altLang="ko-KR" sz="1400" dirty="0" smtClean="0"/>
          </a:p>
        </p:txBody>
      </p:sp>
      <p:sp>
        <p:nvSpPr>
          <p:cNvPr id="24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졸업 후 어떤 일을 할 수 있나요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268760"/>
            <a:ext cx="2668981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516216" y="1268760"/>
            <a:ext cx="2376264" cy="180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3717032"/>
            <a:ext cx="266211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5" y="3717032"/>
            <a:ext cx="237626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1" y="2148737"/>
            <a:ext cx="3096344" cy="236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직사각형 38"/>
          <p:cNvSpPr/>
          <p:nvPr/>
        </p:nvSpPr>
        <p:spPr>
          <a:xfrm>
            <a:off x="251520" y="4293096"/>
            <a:ext cx="3096344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석유</a:t>
            </a:r>
            <a:r>
              <a:rPr lang="en-US" altLang="ko-KR" sz="2800" dirty="0" smtClean="0">
                <a:latin typeface="나눔고딕" pitchFamily="50" charset="-127"/>
                <a:ea typeface="나눔고딕" pitchFamily="50" charset="-127"/>
              </a:rPr>
              <a:t> · 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정유</a:t>
            </a:r>
            <a:endParaRPr lang="ko-KR" altLang="en-US" sz="2800" dirty="0">
              <a:ln>
                <a:solidFill>
                  <a:schemeClr val="tx2">
                    <a:alpha val="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635896" y="3068960"/>
            <a:ext cx="26642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약학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6479704" y="3068960"/>
            <a:ext cx="241277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연구소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3635896" y="5301208"/>
            <a:ext cx="26642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정부 부서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6516216" y="5301208"/>
            <a:ext cx="2376264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공공기관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16" name="이등변 삼각형 15"/>
          <p:cNvSpPr/>
          <p:nvPr/>
        </p:nvSpPr>
        <p:spPr>
          <a:xfrm rot="5400000">
            <a:off x="-55808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7" name="이등변 삼각형 16"/>
          <p:cNvSpPr/>
          <p:nvPr/>
        </p:nvSpPr>
        <p:spPr>
          <a:xfrm rot="16200000">
            <a:off x="8529510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>
            <a:off x="1619672" y="5590981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672" y="1023119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  <a:cs typeface="Verdana" pitchFamily="34" charset="0"/>
              </a:rPr>
              <a:t>※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영상 내용이 해당 학과의 전부는 아닙니다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rgbClr val="C00000"/>
              </a:solidFill>
              <a:latin typeface="나눔고딕 ExtraBold" pitchFamily="50" charset="-127"/>
              <a:ea typeface="나눔고딕 ExtraBold" pitchFamily="50" charset="-127"/>
              <a:cs typeface="Verdana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0" name="그림 29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1979712" y="5517232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인터뷰 영상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현장 속으로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!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8" name="화생공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19672" y="1532790"/>
            <a:ext cx="5976664" cy="3984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1271662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화학생명공학과에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새롭게 알게 된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5" name="그림 14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2199055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화학생명공학과에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더 알고 싶은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3071862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내가 화학생명공학과에 </a:t>
            </a:r>
            <a:endParaRPr lang="en-US" altLang="ko-KR" sz="32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   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적합한</a:t>
            </a:r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적합하지 않은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이유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제목 1"/>
          <p:cNvSpPr txBox="1">
            <a:spLocks/>
          </p:cNvSpPr>
          <p:nvPr/>
        </p:nvSpPr>
        <p:spPr>
          <a:xfrm>
            <a:off x="590872" y="58614"/>
            <a:ext cx="786956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수업을 마치며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…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9" name="이등변 삼각형 2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4" name="그림 13" descr="Metroid_0025_Face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707" y="1916832"/>
            <a:ext cx="792088" cy="792088"/>
          </a:xfrm>
          <a:prstGeom prst="rect">
            <a:avLst/>
          </a:prstGeom>
        </p:spPr>
      </p:pic>
      <p:pic>
        <p:nvPicPr>
          <p:cNvPr id="15" name="그림 14" descr="Metroid_0031_Gtal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707" y="3140968"/>
            <a:ext cx="792088" cy="792088"/>
          </a:xfrm>
          <a:prstGeom prst="rect">
            <a:avLst/>
          </a:prstGeom>
        </p:spPr>
      </p:pic>
      <p:pic>
        <p:nvPicPr>
          <p:cNvPr id="16" name="그림 15" descr="Metroid_0050_H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707" y="4437112"/>
            <a:ext cx="792088" cy="792088"/>
          </a:xfrm>
          <a:prstGeom prst="rect">
            <a:avLst/>
          </a:prstGeom>
        </p:spPr>
      </p:pic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115616" y="188640"/>
            <a:ext cx="7020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본 문서의 저작권은 모두매거진에 있으며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무단 도용 및 배포 시 처벌받을 수 있으니 반드시 유의 부탁 드립니다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.</a:t>
            </a:r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1600" dirty="0" smtClean="0">
              <a:ln>
                <a:solidFill>
                  <a:schemeClr val="tx2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673318" y="2060848"/>
            <a:ext cx="6787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http://facebook.com/modumagazine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676811" y="3284984"/>
            <a:ext cx="5145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카카오 스토리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ID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검색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: MODU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676811" y="4653136"/>
            <a:ext cx="5298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http://modumagazine.co.kr/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“모두 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커뮤니케이션즈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6" name="그림 5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7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36" name="이등변 삼각형 3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이등변 삼각형 3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908720"/>
            <a:ext cx="5207714" cy="5191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7439" y="1218807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S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0865" y="2114853"/>
            <a:ext cx="1199367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I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탐구형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3861048"/>
            <a:ext cx="12618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관습형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7439" y="4725144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E</a:t>
            </a: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기업형</a:t>
            </a:r>
            <a:endParaRPr lang="en-US" altLang="ko-KR" sz="2800" b="1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3843045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A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예술형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2114853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R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실재형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2" name="그림 3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3732164" y="2876743"/>
            <a:ext cx="1487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홀랜드</a:t>
            </a:r>
            <a:endParaRPr lang="en-US" altLang="ko-KR" sz="36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en-US" altLang="ko-KR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6</a:t>
            </a:r>
            <a:r>
              <a:rPr lang="ko-KR" altLang="en-US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각형</a:t>
            </a:r>
            <a:endParaRPr lang="ko-KR" altLang="en-US" sz="3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886" y="2204864"/>
            <a:ext cx="143180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기계적성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신체활동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80312" y="2204864"/>
            <a:ext cx="13388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사고력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학업성적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89178" y="3933056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성실성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구체성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56875" y="5631631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외향성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설득력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28" y="4398203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독창성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심미성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08104" y="1124744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친화성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47" name="구부러진 연결선 46"/>
          <p:cNvCxnSpPr>
            <a:endCxn id="45" idx="0"/>
          </p:cNvCxnSpPr>
          <p:nvPr/>
        </p:nvCxnSpPr>
        <p:spPr>
          <a:xfrm flipV="1">
            <a:off x="5220072" y="1124744"/>
            <a:ext cx="1335755" cy="144016"/>
          </a:xfrm>
          <a:prstGeom prst="curvedConnector4">
            <a:avLst>
              <a:gd name="adj1" fmla="val -8471"/>
              <a:gd name="adj2" fmla="val 258732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구부러진 연결선 46"/>
          <p:cNvCxnSpPr>
            <a:endCxn id="40" idx="0"/>
          </p:cNvCxnSpPr>
          <p:nvPr/>
        </p:nvCxnSpPr>
        <p:spPr>
          <a:xfrm rot="10800000" flipV="1">
            <a:off x="1047788" y="1772816"/>
            <a:ext cx="1363973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구부러진 연결선 46"/>
          <p:cNvCxnSpPr>
            <a:endCxn id="41" idx="0"/>
          </p:cNvCxnSpPr>
          <p:nvPr/>
        </p:nvCxnSpPr>
        <p:spPr>
          <a:xfrm>
            <a:off x="6660232" y="1916832"/>
            <a:ext cx="1389494" cy="288032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구부러진 연결선 46"/>
          <p:cNvCxnSpPr>
            <a:endCxn id="44" idx="0"/>
          </p:cNvCxnSpPr>
          <p:nvPr/>
        </p:nvCxnSpPr>
        <p:spPr>
          <a:xfrm rot="10800000" flipV="1">
            <a:off x="895160" y="3966155"/>
            <a:ext cx="1359541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구부러진 연결선 46"/>
          <p:cNvCxnSpPr>
            <a:endCxn id="42" idx="2"/>
          </p:cNvCxnSpPr>
          <p:nvPr/>
        </p:nvCxnSpPr>
        <p:spPr>
          <a:xfrm flipV="1">
            <a:off x="6660232" y="4764053"/>
            <a:ext cx="1300577" cy="249123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구부러진 연결선 46"/>
          <p:cNvCxnSpPr>
            <a:stCxn id="4" idx="2"/>
            <a:endCxn id="43" idx="2"/>
          </p:cNvCxnSpPr>
          <p:nvPr/>
        </p:nvCxnSpPr>
        <p:spPr>
          <a:xfrm rot="5400000" flipH="1" flipV="1">
            <a:off x="5454741" y="5150115"/>
            <a:ext cx="6676" cy="1893037"/>
          </a:xfrm>
          <a:prstGeom prst="curvedConnector3">
            <a:avLst>
              <a:gd name="adj1" fmla="val -3424206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-4356992" y="0"/>
            <a:ext cx="4084134" cy="6017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HOLLAND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적성 검사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이 검사는 미국의 저명한 진로 심리학자인 </a:t>
            </a:r>
          </a:p>
          <a:p>
            <a:pPr fontAlgn="base"/>
            <a:r>
              <a:rPr lang="en-US" altLang="ko-KR" sz="1400" dirty="0" smtClean="0"/>
              <a:t>John </a:t>
            </a:r>
            <a:r>
              <a:rPr lang="en-US" altLang="ko-KR" sz="1400" dirty="0" err="1" smtClean="0"/>
              <a:t>L.Holland</a:t>
            </a:r>
            <a:r>
              <a:rPr lang="ko-KR" altLang="en-US" sz="1400" dirty="0" smtClean="0"/>
              <a:t>의 이론에 근거하여 제작된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검사로서 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</a:t>
            </a:r>
            <a:r>
              <a:rPr lang="ko-KR" altLang="en-US" sz="1400" dirty="0" err="1" smtClean="0"/>
              <a:t>직업군을</a:t>
            </a:r>
            <a:r>
              <a:rPr lang="ko-KR" altLang="en-US" sz="1400" dirty="0" smtClean="0"/>
              <a:t> 분류한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뒤 직업적인 특성과 각 직업 종사자들의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성격⋅흥미를 연구하여 정립되었다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일반적으로 검사를 통해 점수가 높게 나온 진로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흥미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유형에 따라 일치하는 유형의 전공학과와 추천 </a:t>
            </a:r>
            <a:r>
              <a:rPr lang="ko-KR" altLang="en-US" sz="1400" dirty="0" err="1" smtClean="0"/>
              <a:t>직업군이</a:t>
            </a:r>
            <a:r>
              <a:rPr lang="ko-KR" altLang="en-US" sz="1400" dirty="0" smtClean="0"/>
              <a:t> 선정되는 방식이다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유의점</a:t>
            </a:r>
          </a:p>
          <a:p>
            <a:pPr fontAlgn="base"/>
            <a:r>
              <a:rPr lang="ko-KR" altLang="en-US" sz="1400" dirty="0" err="1" smtClean="0"/>
              <a:t>홀랜드</a:t>
            </a:r>
            <a:r>
              <a:rPr lang="ko-KR" altLang="en-US" sz="1400" dirty="0" smtClean="0"/>
              <a:t> 육각형이 절대적인 지표는 아니며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단지 대표적인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사람들을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분류해 볼 수 있고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그 중에서 해당 학과에 잘 적응할 수 있는 </a:t>
            </a:r>
            <a:endParaRPr lang="en-US" altLang="ko-KR" sz="1400" u="sng" dirty="0" smtClean="0">
              <a:solidFill>
                <a:srgbClr val="C00000"/>
              </a:solidFill>
            </a:endParaRPr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가능성을 가진 유형을 </a:t>
            </a:r>
            <a:r>
              <a:rPr lang="ko-KR" altLang="en-US" sz="1400" u="sng" dirty="0" err="1" smtClean="0">
                <a:solidFill>
                  <a:srgbClr val="C00000"/>
                </a:solidFill>
              </a:rPr>
              <a:t>체크표시한</a:t>
            </a:r>
            <a:r>
              <a:rPr lang="ko-KR" altLang="en-US" sz="1400" u="sng" dirty="0" smtClean="0">
                <a:solidFill>
                  <a:srgbClr val="C00000"/>
                </a:solidFill>
              </a:rPr>
              <a:t> 것임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참고</a:t>
            </a:r>
          </a:p>
          <a:p>
            <a:pPr fontAlgn="base"/>
            <a:r>
              <a:rPr lang="ko-KR" altLang="en-US" sz="1400" b="1" dirty="0" err="1" smtClean="0"/>
              <a:t>홀랜드</a:t>
            </a:r>
            <a:r>
              <a:rPr lang="ko-KR" altLang="en-US" sz="1400" b="1" dirty="0" smtClean="0"/>
              <a:t> 적성검사</a:t>
            </a:r>
          </a:p>
          <a:p>
            <a:pPr marL="342900" indent="-342900" fontAlgn="base"/>
            <a:r>
              <a:rPr lang="en-US" altLang="ko-KR" sz="1400" dirty="0" smtClean="0"/>
              <a:t>1. </a:t>
            </a:r>
            <a:r>
              <a:rPr lang="ko-KR" altLang="en-US" sz="1400" dirty="0" smtClean="0"/>
              <a:t>진로 발달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초등학생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endParaRPr lang="en-US" altLang="ko-KR" sz="1400" dirty="0" smtClean="0"/>
          </a:p>
          <a:p>
            <a:pPr marL="342900" indent="-342900"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어느 부분에 흥미가 많고 발전 가능성이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2. </a:t>
            </a:r>
            <a:r>
              <a:rPr lang="ko-KR" altLang="en-US" sz="1400" dirty="0" smtClean="0"/>
              <a:t>진로 탐색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중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고등학생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3. </a:t>
            </a:r>
            <a:r>
              <a:rPr lang="ko-KR" altLang="en-US" sz="1400" dirty="0" smtClean="0"/>
              <a:t>진로적성검사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고</a:t>
            </a:r>
            <a:r>
              <a:rPr lang="en-US" altLang="ko-KR" sz="1400" dirty="0" smtClean="0"/>
              <a:t>2 </a:t>
            </a:r>
            <a:r>
              <a:rPr lang="ko-KR" altLang="en-US" sz="1400" dirty="0" smtClean="0"/>
              <a:t>이상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능력 검사</a:t>
            </a:r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무엇을 잘 할 수 있는지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잘 하고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</p:txBody>
      </p:sp>
      <p:sp>
        <p:nvSpPr>
          <p:cNvPr id="39" name="직사각형 38"/>
          <p:cNvSpPr/>
          <p:nvPr/>
        </p:nvSpPr>
        <p:spPr>
          <a:xfrm>
            <a:off x="9396536" y="0"/>
            <a:ext cx="4084134" cy="2893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화학생명공학과는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실재형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탐구형과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잘 맞는다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err="1" smtClean="0"/>
              <a:t>실재형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기계적 적성이 높은 유형으로 말수가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적은 편이고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남성적이며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솔직하고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소박하고</a:t>
            </a:r>
            <a:r>
              <a:rPr lang="en-US" altLang="ko-KR" sz="1400" dirty="0" smtClean="0"/>
              <a:t>,</a:t>
            </a:r>
          </a:p>
          <a:p>
            <a:pPr fontAlgn="base"/>
            <a:r>
              <a:rPr lang="ko-KR" altLang="en-US" sz="1400" dirty="0" smtClean="0"/>
              <a:t>단순한 성격이다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기술 기계 장치에 소질이 있다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dirty="0" err="1" smtClean="0"/>
              <a:t>탐구형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과학적 적성이 높은 유형이고 공부를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좋아한다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논리적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분석적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합리적이며 신중하다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ko-KR" altLang="en-US" sz="1400" dirty="0" smtClean="0"/>
              <a:t>학문적 탐구나 이론적 부분을 중요하게 여긴다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</p:txBody>
      </p:sp>
      <p:pic>
        <p:nvPicPr>
          <p:cNvPr id="46" name="그림 45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1124744"/>
            <a:ext cx="1337763" cy="1039254"/>
          </a:xfrm>
          <a:prstGeom prst="rect">
            <a:avLst/>
          </a:prstGeom>
        </p:spPr>
      </p:pic>
      <p:pic>
        <p:nvPicPr>
          <p:cNvPr id="48" name="그림 47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556792"/>
            <a:ext cx="1337763" cy="1039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64" name="이등변 삼각형 6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이등변 삼각형 6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67" name="그림 66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70" name="타원 69"/>
          <p:cNvSpPr/>
          <p:nvPr/>
        </p:nvSpPr>
        <p:spPr>
          <a:xfrm>
            <a:off x="3851920" y="2780928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1" name="직사각형 70"/>
          <p:cNvSpPr/>
          <p:nvPr/>
        </p:nvSpPr>
        <p:spPr>
          <a:xfrm>
            <a:off x="4117814" y="2836093"/>
            <a:ext cx="86113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화학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생명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공학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771800" y="1166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흥미</a:t>
            </a:r>
            <a:r>
              <a:rPr lang="en-US" altLang="ko-KR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&amp;</a:t>
            </a:r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적성 키워드</a:t>
            </a:r>
            <a:endParaRPr lang="en-US" altLang="ko-KR" sz="3600" b="1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grpSp>
        <p:nvGrpSpPr>
          <p:cNvPr id="58" name="그룹 57"/>
          <p:cNvGrpSpPr/>
          <p:nvPr/>
        </p:nvGrpSpPr>
        <p:grpSpPr>
          <a:xfrm>
            <a:off x="323528" y="1150565"/>
            <a:ext cx="1800200" cy="1942135"/>
            <a:chOff x="323528" y="1150565"/>
            <a:chExt cx="1800200" cy="1942135"/>
          </a:xfrm>
        </p:grpSpPr>
        <p:grpSp>
          <p:nvGrpSpPr>
            <p:cNvPr id="22" name="그룹 21"/>
            <p:cNvGrpSpPr/>
            <p:nvPr/>
          </p:nvGrpSpPr>
          <p:grpSpPr>
            <a:xfrm>
              <a:off x="323528" y="1150565"/>
              <a:ext cx="1800200" cy="1942135"/>
              <a:chOff x="1763029" y="380244"/>
              <a:chExt cx="2671790" cy="2882444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19" name="자유형 18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 rot="799241">
              <a:off x="528196" y="1711261"/>
              <a:ext cx="134203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실험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6959472" y="2564904"/>
            <a:ext cx="2184528" cy="2217230"/>
            <a:chOff x="1285823" y="3668246"/>
            <a:chExt cx="2184528" cy="2217230"/>
          </a:xfrm>
        </p:grpSpPr>
        <p:grpSp>
          <p:nvGrpSpPr>
            <p:cNvPr id="33" name="그룹 32"/>
            <p:cNvGrpSpPr/>
            <p:nvPr/>
          </p:nvGrpSpPr>
          <p:grpSpPr>
            <a:xfrm rot="21021659">
              <a:off x="1285823" y="3668246"/>
              <a:ext cx="2184528" cy="2217230"/>
              <a:chOff x="4749978" y="3531435"/>
              <a:chExt cx="2758182" cy="2850740"/>
            </a:xfrm>
          </p:grpSpPr>
          <p:pic>
            <p:nvPicPr>
              <p:cNvPr id="34" name="그림 3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35" name="자유형 34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402480" y="4394720"/>
              <a:ext cx="1920719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주의력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5868144" y="1124744"/>
            <a:ext cx="1832246" cy="1800200"/>
            <a:chOff x="6108108" y="1412776"/>
            <a:chExt cx="1832246" cy="1800200"/>
          </a:xfrm>
        </p:grpSpPr>
        <p:grpSp>
          <p:nvGrpSpPr>
            <p:cNvPr id="23" name="그룹 22"/>
            <p:cNvGrpSpPr/>
            <p:nvPr/>
          </p:nvGrpSpPr>
          <p:grpSpPr>
            <a:xfrm>
              <a:off x="6108108" y="1412776"/>
              <a:ext cx="1832246" cy="1800200"/>
              <a:chOff x="4894977" y="431829"/>
              <a:chExt cx="2801728" cy="2752726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448016" flipH="1">
                <a:off x="4894977" y="434182"/>
                <a:ext cx="2677403" cy="2750373"/>
              </a:xfrm>
              <a:prstGeom prst="rect">
                <a:avLst/>
              </a:prstGeom>
            </p:spPr>
          </p:pic>
          <p:sp>
            <p:nvSpPr>
              <p:cNvPr id="20" name="자유형 19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254052" y="1844824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분석</a:t>
              </a:r>
              <a:endParaRPr lang="en-US" altLang="ko-KR" sz="54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0" name="그룹 59"/>
          <p:cNvGrpSpPr/>
          <p:nvPr/>
        </p:nvGrpSpPr>
        <p:grpSpPr>
          <a:xfrm>
            <a:off x="5629769" y="4080722"/>
            <a:ext cx="1776448" cy="1896028"/>
            <a:chOff x="5629769" y="4080722"/>
            <a:chExt cx="1776448" cy="1896028"/>
          </a:xfrm>
        </p:grpSpPr>
        <p:grpSp>
          <p:nvGrpSpPr>
            <p:cNvPr id="44" name="그룹 43"/>
            <p:cNvGrpSpPr/>
            <p:nvPr/>
          </p:nvGrpSpPr>
          <p:grpSpPr>
            <a:xfrm rot="1686190">
              <a:off x="5681805" y="4080722"/>
              <a:ext cx="1712952" cy="1896028"/>
              <a:chOff x="1694917" y="3560221"/>
              <a:chExt cx="2648523" cy="2931590"/>
            </a:xfrm>
          </p:grpSpPr>
          <p:pic>
            <p:nvPicPr>
              <p:cNvPr id="46" name="그림 45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47" name="자유형 46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 rot="952144">
              <a:off x="5629769" y="4692375"/>
              <a:ext cx="1776448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400" b="1" dirty="0" smtClean="0">
                  <a:latin typeface="나눔고딕 ExtraBold" pitchFamily="50" charset="-127"/>
                  <a:ea typeface="나눔고딕 ExtraBold" pitchFamily="50" charset="-127"/>
                </a:rPr>
                <a:t>팀워크</a:t>
              </a:r>
              <a:endParaRPr lang="ko-KR" altLang="en-US" sz="4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2627784" y="4725144"/>
            <a:ext cx="1656184" cy="1786764"/>
            <a:chOff x="8315908" y="3068960"/>
            <a:chExt cx="1656184" cy="1786764"/>
          </a:xfrm>
        </p:grpSpPr>
        <p:grpSp>
          <p:nvGrpSpPr>
            <p:cNvPr id="32" name="그룹 31"/>
            <p:cNvGrpSpPr/>
            <p:nvPr/>
          </p:nvGrpSpPr>
          <p:grpSpPr>
            <a:xfrm>
              <a:off x="8315908" y="3068960"/>
              <a:ext cx="1656184" cy="1786764"/>
              <a:chOff x="1763029" y="380244"/>
              <a:chExt cx="2671790" cy="2882444"/>
            </a:xfrm>
          </p:grpSpPr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40" name="자유형 39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8459940" y="3573015"/>
              <a:ext cx="134203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연구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1547664" y="2420888"/>
            <a:ext cx="1620350" cy="1644606"/>
            <a:chOff x="2538008" y="1248791"/>
            <a:chExt cx="1620350" cy="1644606"/>
          </a:xfrm>
        </p:grpSpPr>
        <p:grpSp>
          <p:nvGrpSpPr>
            <p:cNvPr id="42" name="그룹 41"/>
            <p:cNvGrpSpPr/>
            <p:nvPr/>
          </p:nvGrpSpPr>
          <p:grpSpPr>
            <a:xfrm rot="21021659">
              <a:off x="2538008" y="1248791"/>
              <a:ext cx="1620350" cy="1644606"/>
              <a:chOff x="4749978" y="3531435"/>
              <a:chExt cx="2758182" cy="2850740"/>
            </a:xfrm>
          </p:grpSpPr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45" name="자유형 44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627787" y="1612250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과학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539552" y="3645024"/>
            <a:ext cx="1712952" cy="1896028"/>
            <a:chOff x="3477434" y="4224738"/>
            <a:chExt cx="1712952" cy="1896028"/>
          </a:xfrm>
        </p:grpSpPr>
        <p:grpSp>
          <p:nvGrpSpPr>
            <p:cNvPr id="49" name="그룹 48"/>
            <p:cNvGrpSpPr/>
            <p:nvPr/>
          </p:nvGrpSpPr>
          <p:grpSpPr>
            <a:xfrm rot="1686190">
              <a:off x="3477434" y="4224738"/>
              <a:ext cx="1712952" cy="1896028"/>
              <a:chOff x="1694917" y="3560221"/>
              <a:chExt cx="2648523" cy="2931590"/>
            </a:xfrm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54" name="자유형 53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 rot="952144">
              <a:off x="3570467" y="4759447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물질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23" name="이등변 삼각형 2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5" name="그림 24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5" name="이등변 삼각형 3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제목 1"/>
          <p:cNvSpPr txBox="1">
            <a:spLocks/>
          </p:cNvSpPr>
          <p:nvPr/>
        </p:nvSpPr>
        <p:spPr>
          <a:xfrm>
            <a:off x="3255168" y="0"/>
            <a:ext cx="2829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해보기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115616" y="1124744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화학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기호를 식으로 나타낸다면 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 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그린다면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?</a:t>
            </a:r>
          </a:p>
        </p:txBody>
      </p:sp>
      <p:grpSp>
        <p:nvGrpSpPr>
          <p:cNvPr id="39" name="그룹 38"/>
          <p:cNvGrpSpPr/>
          <p:nvPr/>
        </p:nvGrpSpPr>
        <p:grpSpPr>
          <a:xfrm>
            <a:off x="0" y="2420888"/>
            <a:ext cx="9144000" cy="2450012"/>
            <a:chOff x="0" y="2116460"/>
            <a:chExt cx="9144000" cy="2450012"/>
          </a:xfrm>
        </p:grpSpPr>
        <p:sp>
          <p:nvSpPr>
            <p:cNvPr id="40" name="직사각형 39"/>
            <p:cNvSpPr/>
            <p:nvPr/>
          </p:nvSpPr>
          <p:spPr>
            <a:xfrm>
              <a:off x="0" y="2116460"/>
              <a:ext cx="9144000" cy="2450012"/>
            </a:xfrm>
            <a:prstGeom prst="rect">
              <a:avLst/>
            </a:prstGeom>
            <a:solidFill>
              <a:srgbClr val="92D050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4016" y="3414345"/>
              <a:ext cx="8820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Q.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화학은 </a:t>
              </a:r>
              <a:r>
                <a:rPr lang="ko-KR" altLang="en-US" sz="3600" dirty="0" smtClean="0">
                  <a:solidFill>
                    <a:srgbClr val="C00000"/>
                  </a:solidFill>
                  <a:latin typeface="a아메리카노B" pitchFamily="18" charset="-127"/>
                  <a:ea typeface="a아메리카노B" pitchFamily="18" charset="-127"/>
                </a:rPr>
                <a:t>어떤 분야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에서 중요하게 쓰일까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?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0" y="2476500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smtClean="0">
                  <a:latin typeface="a아메리카노B" pitchFamily="18" charset="-127"/>
                  <a:ea typeface="a아메리카노B" pitchFamily="18" charset="-127"/>
                </a:rPr>
                <a:t>생각해보기</a:t>
              </a:r>
              <a:endParaRPr lang="ko-KR" altLang="en-US" sz="3600" dirty="0">
                <a:latin typeface="a아메리카노B" pitchFamily="18" charset="-127"/>
                <a:ea typeface="a아메리카노B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18" name="이등변 삼각형 17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이등변 삼각형 18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1" name="그림 20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6" name="제목 1"/>
          <p:cNvSpPr txBox="1">
            <a:spLocks/>
          </p:cNvSpPr>
          <p:nvPr/>
        </p:nvSpPr>
        <p:spPr>
          <a:xfrm>
            <a:off x="2195736" y="72008"/>
            <a:ext cx="4896544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화학생명공학과는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4" name="그림 23" descr="분자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7824" y="1700808"/>
            <a:ext cx="3546229" cy="39604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1520" y="1556792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화학 공정에 대한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분석력</a:t>
            </a:r>
            <a:r>
              <a:rPr lang="en-US" altLang="ko-KR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응용력 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갖춘</a:t>
            </a:r>
            <a:endParaRPr lang="en-US" altLang="ko-KR" sz="2000" dirty="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화공 엔지니어 양성</a:t>
            </a:r>
            <a:endParaRPr lang="ko-KR" altLang="en-US" sz="2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1" name="제목 1"/>
          <p:cNvSpPr txBox="1">
            <a:spLocks/>
          </p:cNvSpPr>
          <p:nvPr/>
        </p:nvSpPr>
        <p:spPr>
          <a:xfrm>
            <a:off x="2195736" y="2276872"/>
            <a:ext cx="4680520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noProof="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화학 물질에 더해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에너지</a:t>
            </a:r>
            <a:r>
              <a:rPr lang="en-US" altLang="ko-KR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, </a:t>
            </a: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환경</a:t>
            </a:r>
            <a:r>
              <a:rPr lang="en-US" altLang="ko-KR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, </a:t>
            </a: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생명 등</a:t>
            </a:r>
            <a:endParaRPr lang="en-US" altLang="ko-KR" sz="3600" dirty="0" smtClean="0"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관련 분야도 </a:t>
            </a:r>
            <a:endParaRPr lang="en-US" altLang="ko-KR" sz="3600" dirty="0" smtClean="0"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다루는 종합 학문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>
            <a:off x="4499992" y="4869160"/>
            <a:ext cx="18002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3059832" y="2204864"/>
            <a:ext cx="0" cy="4320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 flipH="1" flipV="1">
            <a:off x="2555776" y="2204864"/>
            <a:ext cx="504056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2843808" y="3212976"/>
            <a:ext cx="187220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19" name="이등변 삼각형 1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이등변 삼각형 2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0" name="제목 1"/>
          <p:cNvSpPr txBox="1">
            <a:spLocks/>
          </p:cNvSpPr>
          <p:nvPr/>
        </p:nvSpPr>
        <p:spPr>
          <a:xfrm>
            <a:off x="611560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그럼 무엇을 공부하나요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525311"/>
            <a:ext cx="1512168" cy="197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1543395"/>
            <a:ext cx="1512168" cy="19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1" y="1556792"/>
            <a:ext cx="149468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1556792"/>
            <a:ext cx="1527306" cy="193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9672" y="3717032"/>
            <a:ext cx="151216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912" y="3717032"/>
            <a:ext cx="149555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36668" y="3645024"/>
            <a:ext cx="151565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1043608" y="1700808"/>
            <a:ext cx="74523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물리 이론 및 측정 수단을 사용해서 얻은 결과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→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물질의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구조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화학변화 등의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화학적 성질</a:t>
            </a:r>
            <a:endParaRPr lang="en-US" altLang="ko-KR" sz="24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01_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물리화학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연소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광합성 등의 화학적인 현상을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수학 등을 사용해서 증명해내기도 하지</a:t>
            </a:r>
            <a:endParaRPr lang="en-US" altLang="ko-KR" sz="1400" dirty="0" smtClean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09482">
            <a:off x="2035410" y="3161038"/>
            <a:ext cx="4609841" cy="3129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42788</TotalTime>
  <Words>798</Words>
  <Application>Microsoft Office PowerPoint</Application>
  <PresentationFormat>화면 슬라이드 쇼(4:3)</PresentationFormat>
  <Paragraphs>190</Paragraphs>
  <Slides>17</Slides>
  <Notes>16</Notes>
  <HiddenSlides>0</HiddenSlides>
  <MMClips>2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31" baseType="lpstr">
      <vt:lpstr>굴림</vt:lpstr>
      <vt:lpstr>Arial</vt:lpstr>
      <vt:lpstr>나눔고딕 ExtraBold</vt:lpstr>
      <vt:lpstr>08서울남산체 EB</vt:lpstr>
      <vt:lpstr>함초롬돋움</vt:lpstr>
      <vt:lpstr>Noto Sans CJK KR Medium</vt:lpstr>
      <vt:lpstr>Verdana</vt:lpstr>
      <vt:lpstr>나눔바른고딕</vt:lpstr>
      <vt:lpstr>a아메리카노L</vt:lpstr>
      <vt:lpstr>맑은 고딕</vt:lpstr>
      <vt:lpstr>a아메리카노B</vt:lpstr>
      <vt:lpstr>나눔고딕</vt:lpstr>
      <vt:lpstr>휴먼모음T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MODU_CEO</dc:creator>
  <cp:lastModifiedBy>user</cp:lastModifiedBy>
  <cp:revision>103</cp:revision>
  <dcterms:created xsi:type="dcterms:W3CDTF">2014-07-16T08:27:59Z</dcterms:created>
  <dcterms:modified xsi:type="dcterms:W3CDTF">2015-01-22T04:43:29Z</dcterms:modified>
</cp:coreProperties>
</file>