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5" r:id="rId2"/>
    <p:sldId id="288" r:id="rId3"/>
    <p:sldId id="299" r:id="rId4"/>
    <p:sldId id="296" r:id="rId5"/>
    <p:sldId id="275" r:id="rId6"/>
    <p:sldId id="276" r:id="rId7"/>
    <p:sldId id="262" r:id="rId8"/>
    <p:sldId id="259" r:id="rId9"/>
    <p:sldId id="260" r:id="rId10"/>
    <p:sldId id="261" r:id="rId11"/>
    <p:sldId id="280" r:id="rId12"/>
    <p:sldId id="264" r:id="rId13"/>
    <p:sldId id="278" r:id="rId14"/>
    <p:sldId id="265" r:id="rId15"/>
    <p:sldId id="279" r:id="rId16"/>
    <p:sldId id="290" r:id="rId17"/>
    <p:sldId id="274" r:id="rId18"/>
    <p:sldId id="266" r:id="rId19"/>
    <p:sldId id="273" r:id="rId20"/>
    <p:sldId id="277" r:id="rId21"/>
    <p:sldId id="283" r:id="rId22"/>
    <p:sldId id="285" r:id="rId23"/>
    <p:sldId id="282" r:id="rId24"/>
    <p:sldId id="286" r:id="rId25"/>
    <p:sldId id="298" r:id="rId26"/>
    <p:sldId id="297" r:id="rId27"/>
  </p:sldIdLst>
  <p:sldSz cx="9144000" cy="6858000" type="screen4x3"/>
  <p:notesSz cx="6858000" cy="9144000"/>
  <p:embeddedFontLst>
    <p:embeddedFont>
      <p:font typeface="나눔손글씨 펜" panose="03040600000000000000" pitchFamily="66" charset="-127"/>
      <p:regular r:id="rId29"/>
    </p:embeddedFont>
    <p:embeddedFont>
      <p:font typeface="나눔고딕 ExtraBold" panose="020D0904000000000000" pitchFamily="50" charset="-127"/>
      <p:bold r:id="rId30"/>
    </p:embeddedFont>
    <p:embeddedFont>
      <p:font typeface="함초롬돋움" panose="02030504000101010101" pitchFamily="18" charset="-127"/>
      <p:regular r:id="rId31"/>
      <p:bold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나눔바른고딕" panose="020B0603020101020101" pitchFamily="50" charset="-127"/>
      <p:regular r:id="rId37"/>
      <p:bold r:id="rId38"/>
    </p:embeddedFont>
    <p:embeddedFont>
      <p:font typeface="맑은 고딕" panose="020B0503020000020004" pitchFamily="50" charset="-127"/>
      <p:regular r:id="rId39"/>
      <p:bold r:id="rId40"/>
    </p:embeddedFont>
    <p:embeddedFont>
      <p:font typeface="나눔고딕" panose="020D0604000000000000" pitchFamily="50" charset="-127"/>
      <p:regular r:id="rId41"/>
      <p:bold r:id="rId42"/>
    </p:embeddedFont>
    <p:embeddedFont>
      <p:font typeface="휴먼모음T" panose="02030504000101010101" pitchFamily="18" charset="-127"/>
      <p:regular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hye" initials="d" lastIdx="22" clrIdx="0"/>
  <p:cmAuthor id="1" name="USER" initials="U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D97"/>
    <a:srgbClr val="74FCD8"/>
    <a:srgbClr val="000000"/>
    <a:srgbClr val="13C3ED"/>
    <a:srgbClr val="92D050"/>
    <a:srgbClr val="92D010"/>
    <a:srgbClr val="D1FA06"/>
    <a:srgbClr val="58B4B4"/>
    <a:srgbClr val="03DFCF"/>
    <a:srgbClr val="B2F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3" autoAdjust="0"/>
    <p:restoredTop sz="84098" autoAdjust="0"/>
  </p:normalViewPr>
  <p:slideViewPr>
    <p:cSldViewPr>
      <p:cViewPr varScale="1">
        <p:scale>
          <a:sx n="67" d="100"/>
          <a:sy n="67" d="100"/>
        </p:scale>
        <p:origin x="-1838" y="-91"/>
      </p:cViewPr>
      <p:guideLst>
        <p:guide orient="horz" pos="2205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6226589932722"/>
          <c:y val="5.483582929908591E-3"/>
          <c:w val="0.6311916515682322"/>
          <c:h val="0.9396805877710054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D1FA06"/>
            </a:solidFill>
          </c:spPr>
          <c:dPt>
            <c:idx val="0"/>
            <c:bubble3D val="0"/>
            <c:spPr>
              <a:solidFill>
                <a:srgbClr val="92D050">
                  <a:alpha val="78039"/>
                </a:srgbClr>
              </a:solidFill>
            </c:spPr>
          </c:dPt>
          <c:dPt>
            <c:idx val="1"/>
            <c:bubble3D val="0"/>
            <c:spPr>
              <a:solidFill>
                <a:srgbClr val="58B4B4">
                  <a:alpha val="83922"/>
                </a:srgbClr>
              </a:solidFill>
            </c:spPr>
          </c:dPt>
          <c:dPt>
            <c:idx val="2"/>
            <c:bubble3D val="0"/>
            <c:spPr>
              <a:solidFill>
                <a:srgbClr val="74FCD8"/>
              </a:solidFill>
            </c:spPr>
          </c:dPt>
          <c:dPt>
            <c:idx val="3"/>
            <c:bubble3D val="0"/>
            <c:spPr>
              <a:solidFill>
                <a:srgbClr val="B2F52B"/>
              </a:solidFill>
            </c:spPr>
          </c:dPt>
          <c:dPt>
            <c:idx val="4"/>
            <c:bubble3D val="0"/>
            <c:spPr>
              <a:solidFill>
                <a:srgbClr val="03DFCF">
                  <a:alpha val="89020"/>
                </a:srgbClr>
              </a:solidFill>
              <a:ln>
                <a:noFill/>
              </a:ln>
            </c:spPr>
          </c:dPt>
          <c:dPt>
            <c:idx val="5"/>
            <c:bubble3D val="0"/>
            <c:spPr>
              <a:solidFill>
                <a:srgbClr val="13C3ED">
                  <a:alpha val="69020"/>
                </a:srgbClr>
              </a:solidFill>
            </c:spPr>
          </c:dPt>
          <c:dPt>
            <c:idx val="6"/>
            <c:bubble3D val="0"/>
            <c:spPr>
              <a:solidFill>
                <a:srgbClr val="74FCD8"/>
              </a:solidFill>
            </c:spPr>
          </c:dPt>
          <c:cat>
            <c:strRef>
              <c:f>Sheet1!$A$2:$A$9</c:f>
              <c:strCache>
                <c:ptCount val="8"/>
                <c:pt idx="0">
                  <c:v>광고심리학</c:v>
                </c:pt>
                <c:pt idx="1">
                  <c:v>여가와 대중문화</c:v>
                </c:pt>
                <c:pt idx="2">
                  <c:v>기억심리학</c:v>
                </c:pt>
                <c:pt idx="3">
                  <c:v>사용자경험(UX)과 심리학</c:v>
                </c:pt>
                <c:pt idx="4">
                  <c:v>Economic Psychology(경제심리학)</c:v>
                </c:pt>
                <c:pt idx="5">
                  <c:v>Literature and Psychology(문학과 심리학)</c:v>
                </c:pt>
                <c:pt idx="6">
                  <c:v>행복의 심리학</c:v>
                </c:pt>
                <c:pt idx="7">
                  <c:v>성과 성차의 심리학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C93A6-F255-4E0F-9424-F5407BE91A98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D7607-B627-48B7-8365-D4930371C7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22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116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48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217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663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455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45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12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40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993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8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401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627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2985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655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35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87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70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78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86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58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93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38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62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964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67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33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18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00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29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7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fld id="{28803ABD-D311-44CF-8B0D-B90CA8C20BEF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아메리카노L" pitchFamily="18" charset="-127"/>
                <a:ea typeface="a아메리카노L" pitchFamily="18" charset="-127"/>
              </a:defRPr>
            </a:lvl1pPr>
          </a:lstStyle>
          <a:p>
            <a:fld id="{C67DBBAD-4714-4638-81F7-CEE5B36480E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5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997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아메리카노L" pitchFamily="18" charset="-127"/>
          <a:ea typeface="a아메리카노L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46041;&#44536;&#46972;&#48120;\PPT\&#49900;&#47532;&#54617;&#44284;%20PPT\&#49324;&#54924;&#49900;&#47532;%20&#46041;&#50689;&#49345;.wmv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46041;&#44536;&#46972;&#48120;\PPT\&#49900;&#47532;&#54617;&#44284;%20PPT\&#51064;&#51648;&#49900;&#47532;%20&#46041;&#50689;&#49345;.wmv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9900;&#47532;&#54617;&#44284;%20PPT\&#49900;&#47532;&#54617;&#44284;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9862" y="236763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latin typeface="a아메리카노L" pitchFamily="18" charset="-127"/>
                <a:ea typeface="a아메리카노L" pitchFamily="18" charset="-127"/>
              </a:rPr>
              <a:t>DYNAMIC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058" y="323173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smtClean="0">
                <a:latin typeface="a아메리카노L" pitchFamily="18" charset="-127"/>
                <a:ea typeface="a아메리카노L" pitchFamily="18" charset="-127"/>
              </a:rPr>
              <a:t>심리학</a:t>
            </a:r>
            <a:r>
              <a:rPr lang="ko-KR" altLang="en-US" sz="6600">
                <a:latin typeface="a아메리카노L" pitchFamily="18" charset="-127"/>
                <a:ea typeface="a아메리카노L" pitchFamily="18" charset="-127"/>
              </a:rPr>
              <a:t>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5856" y="170080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 smtClean="0">
                <a:latin typeface="Noto Sans CJK KR Medium" pitchFamily="34" charset="-127"/>
                <a:ea typeface="Noto Sans CJK KR Medium" pitchFamily="34" charset="-127"/>
              </a:rPr>
              <a:t>1,2,3</a:t>
            </a:r>
            <a:endParaRPr lang="ko-KR" altLang="en-US" sz="54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9324528" y="0"/>
            <a:ext cx="408413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주제 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DYNAMIC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심리학과가 다이내믹한 즉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변화무쌍하고 다양한 모습을 보여준다는 주제 하에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첫 번째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DYNAMIC/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두 번째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DYNAMIC/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세 번째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DYNAMIC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이렇게 세가지 측면을 언급하고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차례대로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피피티가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구성되어있습니다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67" name="이등변 삼각형 6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8" name="이등변 삼각형 6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40244" y="1167953"/>
            <a:ext cx="2527920" cy="288032"/>
          </a:xfrm>
          <a:prstGeom prst="rect">
            <a:avLst/>
          </a:prstGeom>
          <a:solidFill>
            <a:schemeClr val="bg2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08060" y="1167953"/>
            <a:ext cx="64368" cy="288032"/>
          </a:xfrm>
          <a:prstGeom prst="rect">
            <a:avLst/>
          </a:prstGeom>
          <a:solidFill>
            <a:schemeClr val="bg2">
              <a:lumMod val="7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3235980" y="1167953"/>
            <a:ext cx="64368" cy="288032"/>
          </a:xfrm>
          <a:prstGeom prst="rect">
            <a:avLst/>
          </a:prstGeom>
          <a:solidFill>
            <a:schemeClr val="bg2">
              <a:lumMod val="7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3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4" t="10688" r="21076" b="43189"/>
          <a:stretch/>
        </p:blipFill>
        <p:spPr>
          <a:xfrm flipH="1">
            <a:off x="2037848" y="4686406"/>
            <a:ext cx="4830025" cy="2171594"/>
          </a:xfrm>
          <a:prstGeom prst="rect">
            <a:avLst/>
          </a:prstGeom>
        </p:spPr>
      </p:pic>
      <p:sp>
        <p:nvSpPr>
          <p:cNvPr id="104" name="타원 103"/>
          <p:cNvSpPr/>
          <p:nvPr/>
        </p:nvSpPr>
        <p:spPr>
          <a:xfrm>
            <a:off x="2857507" y="4762367"/>
            <a:ext cx="1012414" cy="964192"/>
          </a:xfrm>
          <a:prstGeom prst="ellipse">
            <a:avLst/>
          </a:prstGeom>
          <a:solidFill>
            <a:srgbClr val="FC9E04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5" name="타원 104"/>
          <p:cNvSpPr/>
          <p:nvPr/>
        </p:nvSpPr>
        <p:spPr>
          <a:xfrm>
            <a:off x="3610188" y="4572234"/>
            <a:ext cx="1012414" cy="964192"/>
          </a:xfrm>
          <a:prstGeom prst="ellipse">
            <a:avLst/>
          </a:prstGeom>
          <a:solidFill>
            <a:srgbClr val="D1FA06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6" name="타원 105"/>
          <p:cNvSpPr/>
          <p:nvPr/>
        </p:nvSpPr>
        <p:spPr>
          <a:xfrm>
            <a:off x="4252237" y="5143870"/>
            <a:ext cx="1012414" cy="964192"/>
          </a:xfrm>
          <a:prstGeom prst="ellipse">
            <a:avLst/>
          </a:prstGeom>
          <a:solidFill>
            <a:srgbClr val="D1FA06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7" name="타원 106"/>
          <p:cNvSpPr/>
          <p:nvPr/>
        </p:nvSpPr>
        <p:spPr>
          <a:xfrm>
            <a:off x="4561410" y="4412560"/>
            <a:ext cx="1012414" cy="964192"/>
          </a:xfrm>
          <a:prstGeom prst="ellipse">
            <a:avLst/>
          </a:prstGeom>
          <a:solidFill>
            <a:srgbClr val="D1FA06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8" name="타원 107"/>
          <p:cNvSpPr/>
          <p:nvPr/>
        </p:nvSpPr>
        <p:spPr>
          <a:xfrm>
            <a:off x="5364088" y="4999186"/>
            <a:ext cx="1012414" cy="964192"/>
          </a:xfrm>
          <a:prstGeom prst="ellipse">
            <a:avLst/>
          </a:prstGeom>
          <a:solidFill>
            <a:srgbClr val="58B4B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9" name="타원 108"/>
          <p:cNvSpPr/>
          <p:nvPr/>
        </p:nvSpPr>
        <p:spPr>
          <a:xfrm>
            <a:off x="6044499" y="5735802"/>
            <a:ext cx="1012414" cy="964192"/>
          </a:xfrm>
          <a:prstGeom prst="ellipse">
            <a:avLst/>
          </a:prstGeom>
          <a:solidFill>
            <a:srgbClr val="58B4B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3" name="타원 102"/>
          <p:cNvSpPr/>
          <p:nvPr/>
        </p:nvSpPr>
        <p:spPr>
          <a:xfrm>
            <a:off x="2623482" y="5619170"/>
            <a:ext cx="1012414" cy="964192"/>
          </a:xfrm>
          <a:prstGeom prst="ellipse">
            <a:avLst/>
          </a:prstGeom>
          <a:solidFill>
            <a:srgbClr val="FC9E04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229600" cy="864096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그럼 무엇을 공부하나요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081137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a아메리카노L" pitchFamily="18" charset="-127"/>
                <a:ea typeface="a아메리카노L" pitchFamily="18" charset="-127"/>
              </a:rPr>
              <a:t>첫번째</a:t>
            </a:r>
            <a:r>
              <a:rPr lang="ko-KR" altLang="en-US" sz="24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2400" dirty="0" smtClean="0">
                <a:latin typeface="a아메리카노L" pitchFamily="18" charset="-127"/>
                <a:ea typeface="a아메리카노L" pitchFamily="18" charset="-127"/>
              </a:rPr>
              <a:t>DYNAMIC, </a:t>
            </a:r>
            <a:r>
              <a:rPr lang="ko-KR" altLang="en-US" sz="2400" dirty="0" smtClean="0">
                <a:ln>
                  <a:solidFill>
                    <a:srgbClr val="FC9E04"/>
                  </a:solidFill>
                </a:ln>
                <a:solidFill>
                  <a:srgbClr val="FC9E04"/>
                </a:solidFill>
                <a:latin typeface="a아메리카노L" pitchFamily="18" charset="-127"/>
                <a:ea typeface="a아메리카노L" pitchFamily="18" charset="-127"/>
              </a:rPr>
              <a:t>인문학</a:t>
            </a:r>
            <a:r>
              <a:rPr lang="ko-KR" altLang="en-US" sz="2400" dirty="0" smtClean="0">
                <a:latin typeface="a아메리카노L" pitchFamily="18" charset="-127"/>
                <a:ea typeface="a아메리카노L" pitchFamily="18" charset="-127"/>
              </a:rPr>
              <a:t>부터 </a:t>
            </a:r>
            <a:r>
              <a:rPr lang="ko-KR" altLang="en-US" sz="2400" dirty="0" smtClean="0">
                <a:ln>
                  <a:solidFill>
                    <a:srgbClr val="58B4B4"/>
                  </a:solidFill>
                </a:ln>
                <a:solidFill>
                  <a:srgbClr val="58B4B4"/>
                </a:solidFill>
                <a:latin typeface="a아메리카노L" pitchFamily="18" charset="-127"/>
                <a:ea typeface="a아메리카노L" pitchFamily="18" charset="-127"/>
              </a:rPr>
              <a:t>과학</a:t>
            </a:r>
            <a:r>
              <a:rPr lang="ko-KR" altLang="en-US" sz="2400" dirty="0" smtClean="0">
                <a:latin typeface="a아메리카노L" pitchFamily="18" charset="-127"/>
                <a:ea typeface="a아메리카노L" pitchFamily="18" charset="-127"/>
              </a:rPr>
              <a:t>까지 다양한 연구주제</a:t>
            </a:r>
            <a:endParaRPr lang="ko-KR" altLang="en-US" sz="24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538" y="3050509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사람</a:t>
            </a:r>
            <a:r>
              <a:rPr lang="ko-KR" altLang="en-US" sz="1400">
                <a:latin typeface="Noto Sans CJK KR Medium" pitchFamily="34" charset="-127"/>
                <a:ea typeface="Noto Sans CJK KR Medium" pitchFamily="34" charset="-127"/>
              </a:rPr>
              <a:t>은</a:t>
            </a:r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 왜 항상 같은 </a:t>
            </a:r>
            <a:endParaRPr lang="en-US" altLang="ko-KR" sz="14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실수를 되풀이할까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 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05050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일터에서 직원들의 행복감을 높이는 방법은 없을까</a:t>
            </a:r>
            <a:r>
              <a:rPr lang="en-US" altLang="ko-KR" sz="1400">
                <a:latin typeface="Noto Sans CJK KR Medium" pitchFamily="34" charset="-127"/>
                <a:ea typeface="Noto Sans CJK KR Medium" pitchFamily="34" charset="-127"/>
              </a:rPr>
              <a:t>?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7648" y="3775050"/>
            <a:ext cx="2802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조현병 환자들의 사회적응을 어떻게 도울 수 있을까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</a:p>
          <a:p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249" y="222402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한국문화에서 정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情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은 </a:t>
            </a:r>
            <a:endParaRPr lang="en-US" altLang="ko-KR" sz="14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어떤 심리일까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514" y="190284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Noto Sans CJK KR Medium" pitchFamily="34" charset="-127"/>
                <a:ea typeface="Noto Sans CJK KR Medium" pitchFamily="34" charset="-127"/>
              </a:rPr>
              <a:t>어떻게 소비자의 마음을 움직여 지갑을 </a:t>
            </a:r>
            <a:r>
              <a:rPr lang="ko-KR" altLang="en-US" sz="1400" dirty="0" err="1" smtClean="0">
                <a:latin typeface="Noto Sans CJK KR Medium" pitchFamily="34" charset="-127"/>
                <a:ea typeface="Noto Sans CJK KR Medium" pitchFamily="34" charset="-127"/>
              </a:rPr>
              <a:t>열게할까</a:t>
            </a:r>
            <a:r>
              <a:rPr lang="en-US" altLang="ko-KR" sz="1400" dirty="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  <a:endParaRPr lang="ko-KR" altLang="en-US" sz="14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2835065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뇌만 보아도 영어를 </a:t>
            </a:r>
            <a:endParaRPr lang="en-US" altLang="ko-KR" sz="14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잘 하는지 못 하는지 </a:t>
            </a:r>
            <a:endParaRPr lang="en-US" altLang="ko-KR" sz="14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알 수 있다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4100" y="377505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청소년의 진로 탐색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어떻게 도울까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210371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자라보고 놀란 가슴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</a:p>
          <a:p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왜 솥뚜껑만 봐도 놀랄까</a:t>
            </a:r>
            <a:r>
              <a:rPr lang="en-US" altLang="ko-KR" sz="1400" smtClean="0">
                <a:latin typeface="Noto Sans CJK KR Medium" pitchFamily="34" charset="-127"/>
                <a:ea typeface="Noto Sans CJK KR Medium" pitchFamily="34" charset="-127"/>
              </a:rPr>
              <a:t>? 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2525180" y="48122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타원 89"/>
          <p:cNvSpPr/>
          <p:nvPr/>
        </p:nvSpPr>
        <p:spPr>
          <a:xfrm>
            <a:off x="1808255" y="5719266"/>
            <a:ext cx="1012414" cy="964192"/>
          </a:xfrm>
          <a:prstGeom prst="ellipse">
            <a:avLst/>
          </a:prstGeom>
          <a:solidFill>
            <a:srgbClr val="FC9E04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862261" y="5878195"/>
            <a:ext cx="90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Noto Sans CJK KR Black" pitchFamily="34" charset="-127"/>
                <a:ea typeface="Noto Sans CJK KR Black" pitchFamily="34" charset="-127"/>
              </a:rPr>
              <a:t>문화</a:t>
            </a:r>
            <a:endParaRPr lang="en-US" altLang="ko-KR" sz="160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smtClean="0">
                <a:latin typeface="Noto Sans CJK KR Black" pitchFamily="34" charset="-127"/>
                <a:ea typeface="Noto Sans CJK KR Black" pitchFamily="34" charset="-127"/>
              </a:rPr>
              <a:t>심리</a:t>
            </a:r>
            <a:r>
              <a:rPr lang="ko-KR" altLang="en-US" sz="1600">
                <a:latin typeface="Noto Sans CJK KR Black" pitchFamily="34" charset="-127"/>
                <a:ea typeface="Noto Sans CJK KR Black" pitchFamily="34" charset="-127"/>
              </a:rPr>
              <a:t>학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676768" y="5791274"/>
            <a:ext cx="90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사회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915816" y="491846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상담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707904" y="4744253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조직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603701" y="4572234"/>
            <a:ext cx="90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소비자심리학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06243" y="5350515"/>
            <a:ext cx="90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임상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81" y="5926579"/>
            <a:ext cx="8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생물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467797" y="5158117"/>
            <a:ext cx="83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인지</a:t>
            </a:r>
            <a:endParaRPr lang="en-US" altLang="ko-KR" sz="16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심리학</a:t>
            </a:r>
            <a:endParaRPr lang="ko-KR" altLang="en-US" sz="16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cxnSp>
        <p:nvCxnSpPr>
          <p:cNvPr id="111" name="직선 연결선 110"/>
          <p:cNvCxnSpPr/>
          <p:nvPr/>
        </p:nvCxnSpPr>
        <p:spPr>
          <a:xfrm>
            <a:off x="611560" y="2910954"/>
            <a:ext cx="0" cy="27150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611560" y="5625966"/>
            <a:ext cx="1111821" cy="5919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>
            <a:off x="1331640" y="3771372"/>
            <a:ext cx="0" cy="104089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>
            <a:off x="1331640" y="4812264"/>
            <a:ext cx="1345128" cy="9479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>
            <a:off x="2623482" y="4423122"/>
            <a:ext cx="382561" cy="405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>
            <a:off x="3869921" y="3703042"/>
            <a:ext cx="36000" cy="8507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>
            <a:off x="5764288" y="2485632"/>
            <a:ext cx="0" cy="10013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 flipH="1">
            <a:off x="4716016" y="3487018"/>
            <a:ext cx="1048272" cy="216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>
            <a:endCxn id="107" idx="1"/>
          </p:cNvCxnSpPr>
          <p:nvPr/>
        </p:nvCxnSpPr>
        <p:spPr>
          <a:xfrm flipH="1">
            <a:off x="4709675" y="3703042"/>
            <a:ext cx="6343" cy="8507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/>
          <p:cNvCxnSpPr/>
          <p:nvPr/>
        </p:nvCxnSpPr>
        <p:spPr>
          <a:xfrm flipH="1">
            <a:off x="5212336" y="4702942"/>
            <a:ext cx="499636" cy="7235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/>
          <p:cNvCxnSpPr/>
          <p:nvPr/>
        </p:nvCxnSpPr>
        <p:spPr>
          <a:xfrm>
            <a:off x="5711972" y="4412560"/>
            <a:ext cx="0" cy="2903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>
            <a:endCxn id="8" idx="3"/>
          </p:cNvCxnSpPr>
          <p:nvPr/>
        </p:nvCxnSpPr>
        <p:spPr>
          <a:xfrm flipV="1">
            <a:off x="6228184" y="4144382"/>
            <a:ext cx="1571724" cy="9203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>
            <a:endCxn id="8" idx="3"/>
          </p:cNvCxnSpPr>
          <p:nvPr/>
        </p:nvCxnSpPr>
        <p:spPr>
          <a:xfrm>
            <a:off x="7799908" y="3487018"/>
            <a:ext cx="0" cy="6573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/>
          <p:cNvCxnSpPr/>
          <p:nvPr/>
        </p:nvCxnSpPr>
        <p:spPr>
          <a:xfrm flipV="1">
            <a:off x="7034783" y="3997430"/>
            <a:ext cx="1353641" cy="19659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>
            <a:off x="8388424" y="2747242"/>
            <a:ext cx="0" cy="12501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/>
          <p:cNvSpPr/>
          <p:nvPr/>
        </p:nvSpPr>
        <p:spPr>
          <a:xfrm>
            <a:off x="588120" y="276306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1295640" y="363104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3833921" y="359319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5724136" y="2365327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8352424" y="262293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7763908" y="337233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5675972" y="431146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2548109" y="435112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9324528" y="0"/>
            <a:ext cx="4084134" cy="55861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심리학과에서 배우는 것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지금까지 설명한 특성이 반영되어서 연구주제도 이만큼 다양하다는 것을 보여주는 슬라이드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심리학과는 그 어떤 학과보다도 분과가 다양하고 분과 별 특징이 뚜렷하다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인문학과 과학의 스펙트럼에서 양극단에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문화 심리학과 생물 심리학이 있고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사이에 사회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상담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조직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인지 등이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색깔로 구분해놓았으니 이 점을 짚어주기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각 분과 별로 심리학적 지식으로 답할 수 있는 생활 속 심리학 질문들을 대응시켜 심리학과에서 연구하는 주제가 무엇인지 보여주고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</p:txBody>
      </p:sp>
      <p:sp>
        <p:nvSpPr>
          <p:cNvPr id="62" name="직사각형 6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3" name="그림 62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4" name="이등변 삼각형 13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5" name="이등변 삼각형 14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792088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사회심리학</a:t>
            </a:r>
            <a:endParaRPr lang="ko-KR" altLang="en-US" sz="3600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28638" y="1052736"/>
            <a:ext cx="8229600" cy="1252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2400" dirty="0" smtClean="0">
                <a:solidFill>
                  <a:sysClr val="windowText" lastClr="000000"/>
                </a:solidFill>
              </a:rPr>
              <a:t>여러 사람들과의 </a:t>
            </a:r>
            <a:r>
              <a:rPr lang="en-US" altLang="ko-KR" sz="2400" dirty="0" smtClean="0">
                <a:solidFill>
                  <a:sysClr val="windowText" lastClr="000000"/>
                </a:solidFill>
              </a:rPr>
              <a:t>“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상호작용</a:t>
            </a:r>
            <a:r>
              <a:rPr lang="en-US" altLang="ko-KR" sz="2400" dirty="0" smtClean="0">
                <a:solidFill>
                  <a:sysClr val="windowText" lastClr="000000"/>
                </a:solidFill>
              </a:rPr>
              <a:t>”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 또는 </a:t>
            </a:r>
            <a:r>
              <a:rPr lang="en-US" altLang="ko-KR" sz="2400" dirty="0" smtClean="0">
                <a:solidFill>
                  <a:sysClr val="windowText" lastClr="000000"/>
                </a:solidFill>
              </a:rPr>
              <a:t>“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외부상황</a:t>
            </a:r>
            <a:r>
              <a:rPr lang="en-US" altLang="ko-KR" sz="2400" dirty="0" smtClean="0">
                <a:solidFill>
                  <a:sysClr val="windowText" lastClr="000000"/>
                </a:solidFill>
              </a:rPr>
              <a:t>”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이</a:t>
            </a:r>
            <a:endParaRPr lang="en-US" altLang="ko-KR" sz="2400" dirty="0" smtClean="0">
              <a:solidFill>
                <a:sysClr val="windowText" lastClr="00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2400" dirty="0" smtClean="0">
                <a:solidFill>
                  <a:sysClr val="windowText" lastClr="000000"/>
                </a:solidFill>
              </a:rPr>
              <a:t>“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한 개인</a:t>
            </a:r>
            <a:r>
              <a:rPr lang="en-US" altLang="ko-KR" sz="2400" dirty="0" smtClean="0">
                <a:solidFill>
                  <a:sysClr val="windowText" lastClr="000000"/>
                </a:solidFill>
              </a:rPr>
              <a:t>”</a:t>
            </a:r>
            <a:r>
              <a:rPr lang="ko-KR" altLang="en-US" sz="2400" dirty="0" smtClean="0">
                <a:solidFill>
                  <a:sysClr val="windowText" lastClr="000000"/>
                </a:solidFill>
              </a:rPr>
              <a:t>의 심리 및 행동에 미치는 영향 탐구</a:t>
            </a:r>
            <a:endParaRPr lang="en-US" altLang="ko-KR" sz="2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971600" y="2081436"/>
            <a:ext cx="699512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400" dirty="0" smtClean="0"/>
              <a:t>Asch elevator experiment</a:t>
            </a:r>
          </a:p>
          <a:p>
            <a:pPr algn="ctr"/>
            <a:endParaRPr lang="ko-KR" altLang="en-US" sz="2400" dirty="0"/>
          </a:p>
        </p:txBody>
      </p:sp>
      <p:sp>
        <p:nvSpPr>
          <p:cNvPr id="8" name="직사각형 7"/>
          <p:cNvSpPr/>
          <p:nvPr/>
        </p:nvSpPr>
        <p:spPr>
          <a:xfrm>
            <a:off x="9324528" y="0"/>
            <a:ext cx="4084134" cy="78483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이제부터 심리학과의 대표 과목들을 간단히 설명해 놓은 슬라이드가 이어진다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1.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사회심리학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동영상은 사회심리학의 대표적인 실험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동조’에 대한 실험인데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다른 사람들의 행동에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개인이 어떻게 영향을 받고 ‘동조’하게 되는지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다른 사람의 행동을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따라하게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되는지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를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보여주는 실험 동영상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따로 자막이 없지만 동영상을 보여주시면서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부연설명을 하면 학생들이 이해하는데 무리가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없을 것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실험내용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주인공이 되는 가운데 인물들이 실험 대상자들이고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나머지는 실험을 위해 고용된 엑스트라다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보통엘리베이터를 타면 문 쪽을 바라보고 타는데 나머지 사람들이 모두 뒤쪽 또는 옆쪽을 바라보고 설 때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혼자 앞쪽을 바라보고 서 있던 실험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대상자가 민망함을 느낀 나머지 쭈뼛쭈뼛 자세를 틀어 동조하는 모습을 볼 수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클릭하면 재생됩니다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0" name="그림 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17" name="사회심리 동영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500336" y="2551783"/>
            <a:ext cx="6168008" cy="346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9" name="이등변 삼각형 1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0" name="이등변 삼각형 1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3600" smtClean="0"/>
              <a:t>임상심리학</a:t>
            </a:r>
            <a:endParaRPr lang="ko-KR" altLang="en-US" sz="360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5272" y="966738"/>
            <a:ext cx="9011344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smtClean="0"/>
              <a:t>사람에 </a:t>
            </a:r>
            <a:r>
              <a:rPr lang="ko-KR" altLang="en-US" sz="2400"/>
              <a:t>대한 이해를 통해 그들이 겪고 </a:t>
            </a:r>
            <a:r>
              <a:rPr lang="ko-KR" altLang="en-US" sz="2400" smtClean="0"/>
              <a:t>있는</a:t>
            </a:r>
            <a:endParaRPr lang="en-US" altLang="ko-KR" sz="2400" smtClean="0"/>
          </a:p>
          <a:p>
            <a:pPr marL="0" indent="0" algn="ctr">
              <a:buNone/>
            </a:pPr>
            <a:r>
              <a:rPr lang="en-US" altLang="ko-KR" sz="2400" smtClean="0"/>
              <a:t>“</a:t>
            </a:r>
            <a:r>
              <a:rPr lang="ko-KR" altLang="en-US" sz="2400" smtClean="0"/>
              <a:t>정신장애</a:t>
            </a:r>
            <a:r>
              <a:rPr lang="en-US" altLang="ko-KR" sz="2400" smtClean="0"/>
              <a:t>”</a:t>
            </a:r>
            <a:r>
              <a:rPr lang="ko-KR" altLang="en-US" sz="2400" smtClean="0"/>
              <a:t>나 </a:t>
            </a:r>
            <a:r>
              <a:rPr lang="en-US" altLang="ko-KR" sz="2400" smtClean="0"/>
              <a:t>“</a:t>
            </a:r>
            <a:r>
              <a:rPr lang="ko-KR" altLang="en-US" sz="2400" smtClean="0"/>
              <a:t>심리적 문제</a:t>
            </a:r>
            <a:r>
              <a:rPr lang="en-US" altLang="ko-KR" sz="2400" smtClean="0"/>
              <a:t>”</a:t>
            </a:r>
            <a:r>
              <a:rPr lang="ko-KR" altLang="en-US" sz="2400" smtClean="0"/>
              <a:t>를 진단하고 치료하는 응용 학문 </a:t>
            </a:r>
            <a:endParaRPr lang="ko-KR" altLang="en-US" sz="240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4059637"/>
            <a:ext cx="3528453" cy="1986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"/>
          <a:stretch/>
        </p:blipFill>
        <p:spPr>
          <a:xfrm>
            <a:off x="4675656" y="2015486"/>
            <a:ext cx="3511324" cy="1975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6" y="2015486"/>
            <a:ext cx="3525955" cy="1975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78" y="4059637"/>
            <a:ext cx="3504202" cy="196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09515" y="6064067"/>
            <a:ext cx="3549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smtClean="0">
                <a:latin typeface="Noto Sans Korean Regular" pitchFamily="34" charset="-127"/>
                <a:ea typeface="Noto Sans Korean Regular" pitchFamily="34" charset="-127"/>
              </a:rPr>
              <a:t>SBS </a:t>
            </a:r>
            <a:r>
              <a:rPr lang="ko-KR" altLang="en-US" sz="1100" smtClean="0">
                <a:latin typeface="Noto Sans Korean Regular" pitchFamily="34" charset="-127"/>
                <a:ea typeface="Noto Sans Korean Regular" pitchFamily="34" charset="-127"/>
              </a:rPr>
              <a:t>드라마 </a:t>
            </a:r>
            <a:r>
              <a:rPr lang="en-US" altLang="ko-KR" sz="1100" smtClean="0">
                <a:latin typeface="Noto Sans Korean Regular" pitchFamily="34" charset="-127"/>
                <a:ea typeface="Noto Sans Korean Regular" pitchFamily="34" charset="-127"/>
              </a:rPr>
              <a:t>&lt;</a:t>
            </a:r>
            <a:r>
              <a:rPr lang="ko-KR" altLang="en-US" sz="1100" smtClean="0">
                <a:latin typeface="Noto Sans Korean Regular" pitchFamily="34" charset="-127"/>
                <a:ea typeface="Noto Sans Korean Regular" pitchFamily="34" charset="-127"/>
              </a:rPr>
              <a:t>괜찮아</a:t>
            </a:r>
            <a:r>
              <a:rPr lang="en-US" altLang="ko-KR" sz="1100" smtClean="0">
                <a:latin typeface="Noto Sans Korean Regular" pitchFamily="34" charset="-127"/>
                <a:ea typeface="Noto Sans Korean Regular" pitchFamily="34" charset="-127"/>
              </a:rPr>
              <a:t>, </a:t>
            </a:r>
            <a:r>
              <a:rPr lang="ko-KR" altLang="en-US" sz="1100" smtClean="0">
                <a:latin typeface="Noto Sans Korean Regular" pitchFamily="34" charset="-127"/>
                <a:ea typeface="Noto Sans Korean Regular" pitchFamily="34" charset="-127"/>
              </a:rPr>
              <a:t>사랑이야</a:t>
            </a:r>
            <a:r>
              <a:rPr lang="en-US" altLang="ko-KR" sz="1100" smtClean="0">
                <a:latin typeface="Noto Sans Korean Regular" pitchFamily="34" charset="-127"/>
                <a:ea typeface="Noto Sans Korean Regular" pitchFamily="34" charset="-127"/>
              </a:rPr>
              <a:t>&gt; 4</a:t>
            </a:r>
            <a:r>
              <a:rPr lang="ko-KR" altLang="en-US" sz="1100" smtClean="0">
                <a:latin typeface="Noto Sans Korean Regular" pitchFamily="34" charset="-127"/>
                <a:ea typeface="Noto Sans Korean Regular" pitchFamily="34" charset="-127"/>
              </a:rPr>
              <a:t>회 中</a:t>
            </a:r>
            <a:endParaRPr lang="ko-KR" altLang="en-US" sz="1100">
              <a:latin typeface="Noto Sans Korean Regular" pitchFamily="34" charset="-127"/>
              <a:ea typeface="Noto Sans Korean Regular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324528" y="0"/>
            <a:ext cx="4084134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임상심리학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임상 심리학은 기초지식을 바탕으로 정신질환을 이해하고 진단 및 치료하는 방법에 대해 배우는 응용심리학문이다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사진은 괜찮아 사랑이야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회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엔딩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장면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캡쳐본인데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주인공 장재열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조인성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친한 동생으로 나오던 한강우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첫번째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장면 오른쪽 인물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가 알고보니 장재열이 상상으로 만들어 낸 허구의 인물이었음을 보여주는 장면이다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장재열은 이러한 환각과 환상 증세로 미루어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극 중에서 정신분열증으로 의심되는 인물이다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936104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임상심리학 수업에서는</a:t>
            </a:r>
            <a:r>
              <a:rPr lang="en-US" altLang="ko-KR" sz="3600" dirty="0" smtClean="0"/>
              <a:t>…</a:t>
            </a:r>
            <a:endParaRPr lang="ko-KR" alt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384400" y="14301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“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정신질환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”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이란 무엇인가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03754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장재열의 증상을 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“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정신분열증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”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으로 설명할 수 있나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547" y="296076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장재열을 정신분열증이라고 </a:t>
            </a:r>
            <a:endParaRPr lang="en-US" altLang="ko-KR" smtClean="0">
              <a:latin typeface="a아메리카노L" pitchFamily="18" charset="-127"/>
              <a:ea typeface="a아메리카노L" pitchFamily="18" charset="-127"/>
            </a:endParaRPr>
          </a:p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진단할 수 있기 위해 더 필요한 </a:t>
            </a:r>
            <a:endParaRPr lang="en-US" altLang="ko-KR" smtClean="0">
              <a:latin typeface="a아메리카노L" pitchFamily="18" charset="-127"/>
              <a:ea typeface="a아메리카노L" pitchFamily="18" charset="-127"/>
            </a:endParaRPr>
          </a:p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조건들은 없나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0072" y="420709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장재열 환자를 치료하는 </a:t>
            </a:r>
            <a:endParaRPr lang="en-US" altLang="ko-KR" smtClean="0">
              <a:latin typeface="a아메리카노L" pitchFamily="18" charset="-127"/>
              <a:ea typeface="a아메리카노L" pitchFamily="18" charset="-127"/>
            </a:endParaRPr>
          </a:p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방법에는 어떤 것들이 있나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984" y="5186589"/>
            <a:ext cx="456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과연 그 치료방법들이 정말 효과가 있나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2" l="6911" r="91870">
                        <a14:foregroundMark x1="68699" y1="77922" x2="68699" y2="77922"/>
                        <a14:foregroundMark x1="83740" y1="62078" x2="83740" y2="62078"/>
                        <a14:foregroundMark x1="83740" y1="66494" x2="83740" y2="66494"/>
                        <a14:foregroundMark x1="82927" y1="83117" x2="82927" y2="83117"/>
                        <a14:foregroundMark x1="92276" y1="72208" x2="92276" y2="72208"/>
                        <a14:foregroundMark x1="78049" y1="88312" x2="78049" y2="88312"/>
                        <a14:foregroundMark x1="60569" y1="92727" x2="60569" y2="92727"/>
                        <a14:foregroundMark x1="13415" y1="88571" x2="13415" y2="88571"/>
                        <a14:foregroundMark x1="6911" y1="92727" x2="6911" y2="92727"/>
                        <a14:foregroundMark x1="45935" y1="92468" x2="45935" y2="92468"/>
                        <a14:foregroundMark x1="31301" y1="97662" x2="31301" y2="97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85"/>
          <a:stretch/>
        </p:blipFill>
        <p:spPr>
          <a:xfrm>
            <a:off x="1187624" y="1209994"/>
            <a:ext cx="2926126" cy="4161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568" y="535922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장재열</a:t>
            </a:r>
            <a:r>
              <a:rPr lang="en-US" altLang="ko-KR" sz="1600" dirty="0" smtClean="0">
                <a:latin typeface="Noto Sans CJK KR Black" pitchFamily="34" charset="-127"/>
                <a:ea typeface="Noto Sans CJK KR Black" pitchFamily="34" charset="-127"/>
              </a:rPr>
              <a:t>(30</a:t>
            </a:r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대 초반</a:t>
            </a:r>
            <a:r>
              <a:rPr lang="en-US" altLang="ko-KR" sz="1600" dirty="0" smtClean="0">
                <a:latin typeface="Noto Sans CJK KR Black" pitchFamily="34" charset="-127"/>
                <a:ea typeface="Noto Sans CJK KR Black" pitchFamily="34" charset="-127"/>
              </a:rPr>
              <a:t>, </a:t>
            </a:r>
            <a:r>
              <a:rPr lang="ko-KR" altLang="en-US" sz="1600" dirty="0" smtClean="0">
                <a:latin typeface="Noto Sans CJK KR Black" pitchFamily="34" charset="-127"/>
                <a:ea typeface="Noto Sans CJK KR Black" pitchFamily="34" charset="-127"/>
              </a:rPr>
              <a:t>추리소설작가</a:t>
            </a:r>
            <a:r>
              <a:rPr lang="en-US" altLang="ko-KR" sz="1600" dirty="0" smtClean="0">
                <a:latin typeface="Noto Sans CJK KR Black" pitchFamily="34" charset="-127"/>
                <a:ea typeface="Noto Sans CJK KR Black" pitchFamily="34" charset="-127"/>
              </a:rPr>
              <a:t>)</a:t>
            </a:r>
          </a:p>
          <a:p>
            <a:pPr algn="ctr"/>
            <a:r>
              <a:rPr lang="ko-KR" altLang="en-US" sz="1400" dirty="0" smtClean="0">
                <a:latin typeface="Noto Sans CJK KR Medium" pitchFamily="34" charset="-127"/>
                <a:ea typeface="Noto Sans CJK KR Medium" pitchFamily="34" charset="-127"/>
              </a:rPr>
              <a:t>허구의 인물에 대한 환각과 환상에 시달림</a:t>
            </a:r>
            <a:r>
              <a:rPr lang="en-US" altLang="ko-KR" sz="14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</a:p>
          <a:p>
            <a:pPr algn="ctr"/>
            <a:r>
              <a:rPr lang="ko-KR" altLang="en-US" sz="1400" dirty="0" smtClean="0">
                <a:latin typeface="Noto Sans CJK KR Medium" pitchFamily="34" charset="-127"/>
                <a:ea typeface="Noto Sans CJK KR Medium" pitchFamily="34" charset="-127"/>
              </a:rPr>
              <a:t>정신분열증이 의심 됨 </a:t>
            </a:r>
            <a:endParaRPr lang="ko-KR" altLang="en-US" sz="14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 flipV="1">
            <a:off x="3491880" y="1799476"/>
            <a:ext cx="769595" cy="5612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V="1">
            <a:off x="3707904" y="2360714"/>
            <a:ext cx="1459024" cy="4782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3995936" y="3422433"/>
            <a:ext cx="7188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4113750" y="3998342"/>
            <a:ext cx="905453" cy="5262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024202" y="4808165"/>
            <a:ext cx="237273" cy="35535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4305068" y="170972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5233243" y="228871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4788024" y="338643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5080467" y="4557381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4297484" y="521521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드라마 속 장재열과 같이 정신분열증이 의심되는 환자에 대해 임상 심리학 수업에서는 어떤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질문들을 탐구할까를 보여주는 슬라이드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5" name="이등변 삼각형 1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2880" y="-27384"/>
            <a:ext cx="7869560" cy="922114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인지심리학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816225"/>
            <a:ext cx="8229600" cy="103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smtClean="0"/>
              <a:t>사</a:t>
            </a:r>
            <a:r>
              <a:rPr lang="ko-KR" altLang="en-US" sz="2400"/>
              <a:t>람</a:t>
            </a:r>
            <a:r>
              <a:rPr lang="ko-KR" altLang="en-US" sz="2400" smtClean="0"/>
              <a:t>의 </a:t>
            </a:r>
            <a:r>
              <a:rPr lang="ko-KR" altLang="en-US" sz="2400"/>
              <a:t>여러 가지 </a:t>
            </a:r>
            <a:r>
              <a:rPr lang="en-US" altLang="ko-KR" sz="2400" smtClean="0"/>
              <a:t>“</a:t>
            </a:r>
            <a:r>
              <a:rPr lang="ko-KR" altLang="en-US" sz="2400" smtClean="0"/>
              <a:t>고차원적 정신과정</a:t>
            </a:r>
            <a:r>
              <a:rPr lang="en-US" altLang="ko-KR" sz="2400" smtClean="0"/>
              <a:t>”</a:t>
            </a:r>
            <a:r>
              <a:rPr lang="ko-KR" altLang="en-US" sz="2400" smtClean="0"/>
              <a:t>의 </a:t>
            </a:r>
            <a:endParaRPr lang="en-US" altLang="ko-KR" sz="2400" smtClean="0"/>
          </a:p>
          <a:p>
            <a:pPr marL="0" indent="0" algn="ctr">
              <a:buNone/>
            </a:pPr>
            <a:r>
              <a:rPr lang="ko-KR" altLang="en-US" sz="2400" smtClean="0"/>
              <a:t>본질과 작동 방식에 대해 탐구하는 기초 학문</a:t>
            </a:r>
            <a:endParaRPr lang="en-US" altLang="ko-KR" sz="2400" smtClean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542330" y="3832448"/>
            <a:ext cx="8229600" cy="10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아메리카노L" pitchFamily="18" charset="-127"/>
                <a:ea typeface="a아메리카노L" pitchFamily="18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smtClean="0"/>
              <a:t>고차원적 정신과정</a:t>
            </a:r>
            <a:r>
              <a:rPr lang="en-US" altLang="ko-KR" sz="2400" smtClean="0"/>
              <a:t>?</a:t>
            </a:r>
          </a:p>
          <a:p>
            <a:pPr marL="0" indent="0" algn="ctr">
              <a:buNone/>
            </a:pPr>
            <a:r>
              <a:rPr lang="ko-KR" altLang="en-US" sz="2400" smtClean="0"/>
              <a:t>사람이 </a:t>
            </a:r>
            <a:r>
              <a:rPr lang="ko-KR" altLang="en-US" sz="2400"/>
              <a:t>눈</a:t>
            </a:r>
            <a:r>
              <a:rPr lang="en-US" altLang="ko-KR" sz="2400"/>
              <a:t>, </a:t>
            </a:r>
            <a:r>
              <a:rPr lang="ko-KR" altLang="en-US" sz="2400"/>
              <a:t>코</a:t>
            </a:r>
            <a:r>
              <a:rPr lang="en-US" altLang="ko-KR" sz="2400"/>
              <a:t>, </a:t>
            </a:r>
            <a:r>
              <a:rPr lang="ko-KR" altLang="en-US" sz="2400" smtClean="0"/>
              <a:t>귀 등의 감각기관으로부터 얻은 </a:t>
            </a:r>
            <a:r>
              <a:rPr lang="ko-KR" altLang="en-US" sz="2400"/>
              <a:t>정보를 </a:t>
            </a:r>
            <a:endParaRPr lang="en-US" altLang="ko-KR" sz="2400" smtClean="0"/>
          </a:p>
          <a:p>
            <a:pPr marL="0" indent="0" algn="ctr">
              <a:buNone/>
            </a:pPr>
            <a:r>
              <a:rPr lang="ko-KR" altLang="en-US" sz="2400" smtClean="0"/>
              <a:t>받아들이고</a:t>
            </a:r>
            <a:r>
              <a:rPr lang="en-US" altLang="ko-KR" sz="2400"/>
              <a:t>, </a:t>
            </a:r>
            <a:r>
              <a:rPr lang="ko-KR" altLang="en-US" sz="2400"/>
              <a:t>저장하고</a:t>
            </a:r>
            <a:r>
              <a:rPr lang="en-US" altLang="ko-KR" sz="2400"/>
              <a:t>, </a:t>
            </a:r>
            <a:r>
              <a:rPr lang="ko-KR" altLang="en-US" sz="2400"/>
              <a:t>활용하는 과정 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4643438" y="2708920"/>
            <a:ext cx="0" cy="8640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타원 13"/>
          <p:cNvSpPr/>
          <p:nvPr/>
        </p:nvSpPr>
        <p:spPr>
          <a:xfrm>
            <a:off x="4607438" y="3645871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0" name="그림 9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1" name="이등변 삼각형 1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2" name="이등변 삼각형 11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720080"/>
          </a:xfrm>
        </p:spPr>
        <p:txBody>
          <a:bodyPr>
            <a:normAutofit/>
          </a:bodyPr>
          <a:lstStyle/>
          <a:p>
            <a:r>
              <a:rPr lang="ko-KR" altLang="en-US" sz="3600" smtClean="0"/>
              <a:t>활동해보기</a:t>
            </a:r>
            <a:endParaRPr lang="ko-KR" altLang="en-US" sz="360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244654"/>
            <a:ext cx="8229600" cy="132474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ko-KR" altLang="en-US" sz="2400" smtClean="0"/>
              <a:t>두 명이 하는 말에 모두 귀 기울이려고 노력해 봅시다</a:t>
            </a:r>
            <a:endParaRPr lang="ko-KR" altLang="en-US" sz="2400"/>
          </a:p>
        </p:txBody>
      </p:sp>
      <p:sp>
        <p:nvSpPr>
          <p:cNvPr id="5" name="직사각형 4"/>
          <p:cNvSpPr/>
          <p:nvPr/>
        </p:nvSpPr>
        <p:spPr>
          <a:xfrm>
            <a:off x="9324528" y="0"/>
            <a:ext cx="4084134" cy="5262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인지심리학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청 감각의 선택과 집중에 대해 실험해볼 수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있는 영상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우리의 감각은 선택과 집중에 능하기 때문에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두 명에게 모두 귀 기울여 알아들으려고 해도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결국 더 잘 들리는 한쪽에 자꾸 더 집중하게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되는 것이 실험의 요지이다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두 명이 하는 말을 모두 알아들으려고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노력해봐도 자꾸 한쪽사람의 말에만 집중하게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되는 것을 학생들이 느낄 수 있도록 해보기</a:t>
            </a:r>
          </a:p>
          <a:p>
            <a:pPr>
              <a:lnSpc>
                <a:spcPct val="150000"/>
              </a:lnSpc>
            </a:pPr>
            <a:endParaRPr lang="ko-KR" altLang="en-US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*클릭하면 재생됩니다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7" name="그림 6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14" name="인지심리 동영상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136618" y="1938944"/>
            <a:ext cx="6819758" cy="38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5" name="이등변 삼각형 1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15616" y="1916832"/>
            <a:ext cx="6912768" cy="38884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활동해보기</a:t>
            </a:r>
            <a:endParaRPr lang="ko-KR" altLang="en-US" sz="3600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32474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ko-KR" altLang="en-US" sz="2400" smtClean="0"/>
              <a:t>두 명이 하는 말에 모두 귀 기울이려고 노력해 봅시다</a:t>
            </a:r>
            <a:endParaRPr lang="ko-KR" altLang="en-US" sz="2400"/>
          </a:p>
        </p:txBody>
      </p:sp>
      <p:grpSp>
        <p:nvGrpSpPr>
          <p:cNvPr id="11" name="그룹 10"/>
          <p:cNvGrpSpPr/>
          <p:nvPr/>
        </p:nvGrpSpPr>
        <p:grpSpPr>
          <a:xfrm>
            <a:off x="0" y="2492896"/>
            <a:ext cx="9144000" cy="1656184"/>
            <a:chOff x="0" y="2708920"/>
            <a:chExt cx="9144000" cy="1656184"/>
          </a:xfrm>
        </p:grpSpPr>
        <p:sp>
          <p:nvSpPr>
            <p:cNvPr id="7" name="직사각형 6"/>
            <p:cNvSpPr/>
            <p:nvPr/>
          </p:nvSpPr>
          <p:spPr>
            <a:xfrm>
              <a:off x="0" y="2708920"/>
              <a:ext cx="9144000" cy="1602175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9367" y="3021146"/>
              <a:ext cx="6242993" cy="134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ko-KR" altLang="en-US" sz="2800">
                  <a:latin typeface="a아메리카노B" pitchFamily="18" charset="-127"/>
                  <a:ea typeface="a아메리카노B" pitchFamily="18" charset="-127"/>
                </a:rPr>
                <a:t>여러분은 두 명 모두 </a:t>
              </a:r>
              <a:endParaRPr lang="en-US" altLang="ko-KR" sz="2800" smtClean="0">
                <a:latin typeface="a아메리카노B" pitchFamily="18" charset="-127"/>
                <a:ea typeface="a아메리카노B" pitchFamily="18" charset="-127"/>
              </a:endParaRPr>
            </a:p>
            <a:p>
              <a:pPr algn="ctr">
                <a:lnSpc>
                  <a:spcPts val="3200"/>
                </a:lnSpc>
              </a:pPr>
              <a:r>
                <a:rPr lang="ko-KR" altLang="en-US" sz="2800" smtClean="0">
                  <a:latin typeface="a아메리카노B" pitchFamily="18" charset="-127"/>
                  <a:ea typeface="a아메리카노B" pitchFamily="18" charset="-127"/>
                </a:rPr>
                <a:t>무슨 </a:t>
              </a:r>
              <a:r>
                <a:rPr lang="ko-KR" altLang="en-US" sz="2800">
                  <a:latin typeface="a아메리카노B" pitchFamily="18" charset="-127"/>
                  <a:ea typeface="a아메리카노B" pitchFamily="18" charset="-127"/>
                </a:rPr>
                <a:t>말을 하는지 알아 들었나요</a:t>
              </a:r>
              <a:r>
                <a:rPr lang="en-US" altLang="ko-KR" sz="280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  <a:p>
              <a:endParaRPr lang="ko-KR" altLang="en-US" sz="280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9" name="그림 8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2" name="이등변 삼각형 2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850106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인지심리학 수업에서는</a:t>
            </a:r>
            <a:r>
              <a:rPr lang="en-US" altLang="ko-KR" sz="3600" dirty="0" smtClean="0"/>
              <a:t>…</a:t>
            </a:r>
            <a:endParaRPr lang="ko-KR" altLang="en-US" sz="3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9"/>
          <a:stretch/>
        </p:blipFill>
        <p:spPr>
          <a:xfrm rot="21350063" flipH="1">
            <a:off x="758759" y="2276873"/>
            <a:ext cx="374434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64088" y="233957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왜 한 명의 말 밖에 알아듣지 못했을까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9547" y="33587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인지 및 의미 해석 과정에서 </a:t>
            </a:r>
            <a:endParaRPr lang="en-US" altLang="ko-KR" smtClean="0">
              <a:latin typeface="a아메리카노L" pitchFamily="18" charset="-127"/>
              <a:ea typeface="a아메리카노L" pitchFamily="18" charset="-127"/>
            </a:endParaRPr>
          </a:p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어떤 문제가 생긴걸까</a:t>
            </a:r>
            <a:r>
              <a:rPr lang="en-US" altLang="ko-KR">
                <a:latin typeface="a아메리카노L" pitchFamily="18" charset="-127"/>
                <a:ea typeface="a아메리카노L" pitchFamily="18" charset="-127"/>
              </a:rPr>
              <a:t>?</a:t>
            </a:r>
            <a:endParaRPr lang="en-US" altLang="ko-KR" smtClean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71585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어떤 심리적 요인 때문일까</a:t>
            </a:r>
            <a:r>
              <a:rPr lang="en-US" altLang="ko-KR" smtClean="0">
                <a:latin typeface="a아메리카노L" pitchFamily="18" charset="-127"/>
                <a:ea typeface="a아메리카노L" pitchFamily="18" charset="-127"/>
              </a:rPr>
              <a:t>?</a:t>
            </a: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3707904" y="2662736"/>
            <a:ext cx="1459024" cy="4782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3995936" y="3724455"/>
            <a:ext cx="7188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113750" y="4300364"/>
            <a:ext cx="905453" cy="5262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5233243" y="259073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4788024" y="368845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5080467" y="485940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동영상과 같은 현상이 왜 일어나는 것일까를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청 감각의 작동과정과 뇌의 의미 해석 과정을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통해 설명하는 것이 인지심리학의 대표적인 수업 내용이다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이를 세 가지 질문으로 정리하였다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2" name="이등변 삼각형 1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이등변 삼각형 1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994122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소비자심리학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11078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dirty="0" smtClean="0"/>
              <a:t>소비자들이 상품을 인지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선택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구매하는 과정에서 </a:t>
            </a:r>
            <a:endParaRPr lang="en-US" altLang="ko-KR" sz="2400" dirty="0" smtClean="0"/>
          </a:p>
          <a:p>
            <a:pPr marL="0" indent="0" algn="ctr">
              <a:buNone/>
            </a:pPr>
            <a:r>
              <a:rPr lang="ko-KR" altLang="en-US" sz="2400" dirty="0" smtClean="0"/>
              <a:t>관여하는 심리를 연구하는 응용 학문 </a:t>
            </a:r>
            <a:endParaRPr lang="en-US" altLang="ko-KR" sz="2400" dirty="0" smtClean="0"/>
          </a:p>
          <a:p>
            <a:endParaRPr lang="ko-KR" altLang="en-US" sz="2400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4437758" y="2708081"/>
            <a:ext cx="0" cy="8640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타원 4"/>
          <p:cNvSpPr/>
          <p:nvPr/>
        </p:nvSpPr>
        <p:spPr>
          <a:xfrm>
            <a:off x="4401758" y="364503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21334" y="4005064"/>
            <a:ext cx="777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가장 역사가 짧은 분과이지만</a:t>
            </a:r>
            <a:r>
              <a:rPr lang="en-US" altLang="ko-KR" sz="2400" smtClean="0">
                <a:latin typeface="a아메리카노L" pitchFamily="18" charset="-127"/>
                <a:ea typeface="a아메리카노L" pitchFamily="18" charset="-127"/>
              </a:rPr>
              <a:t>, </a:t>
            </a:r>
          </a:p>
          <a:p>
            <a:pPr algn="ctr"/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경영 분야에서 심리학적 지식을 갖춘 </a:t>
            </a:r>
            <a:endParaRPr lang="en-US" altLang="ko-KR" sz="2400" smtClean="0">
              <a:latin typeface="a아메리카노L" pitchFamily="18" charset="-127"/>
              <a:ea typeface="a아메리카노L" pitchFamily="18" charset="-127"/>
            </a:endParaRPr>
          </a:p>
          <a:p>
            <a:pPr algn="ctr"/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심리학 전문가에 대한 요구가 증가</a:t>
            </a:r>
            <a:r>
              <a:rPr lang="en-US" altLang="ko-KR" sz="2400" smtClean="0">
                <a:latin typeface="a아메리카노L" pitchFamily="18" charset="-127"/>
                <a:ea typeface="a아메리카노L" pitchFamily="18" charset="-127"/>
              </a:rPr>
              <a:t>,</a:t>
            </a:r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en-US" altLang="ko-KR" sz="2400" smtClean="0">
              <a:latin typeface="a아메리카노L" pitchFamily="18" charset="-127"/>
              <a:ea typeface="a아메리카노L" pitchFamily="18" charset="-127"/>
            </a:endParaRPr>
          </a:p>
          <a:p>
            <a:pPr algn="ctr"/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최근 더욱 인기가 높아지고 있다</a:t>
            </a:r>
            <a:r>
              <a:rPr lang="en-US" altLang="ko-KR" sz="2400">
                <a:latin typeface="a아메리카노L" pitchFamily="18" charset="-127"/>
                <a:ea typeface="a아메리카노L" pitchFamily="18" charset="-127"/>
              </a:rPr>
              <a:t>!</a:t>
            </a:r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ko-KR" altLang="en-US" sz="24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8" name="그림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59" name="이등변 삼각형 5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1" name="이등변 삼각형 6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cxnSp>
        <p:nvCxnSpPr>
          <p:cNvPr id="58" name="직선 연결선 57"/>
          <p:cNvCxnSpPr>
            <a:stCxn id="15" idx="5"/>
            <a:endCxn id="14" idx="1"/>
          </p:cNvCxnSpPr>
          <p:nvPr/>
        </p:nvCxnSpPr>
        <p:spPr>
          <a:xfrm>
            <a:off x="5831009" y="2509068"/>
            <a:ext cx="557109" cy="621823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 flipV="1">
            <a:off x="6824144" y="2706229"/>
            <a:ext cx="151021" cy="34498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직선 연결선 1024"/>
          <p:cNvCxnSpPr>
            <a:stCxn id="14" idx="2"/>
          </p:cNvCxnSpPr>
          <p:nvPr/>
        </p:nvCxnSpPr>
        <p:spPr>
          <a:xfrm flipH="1">
            <a:off x="5560747" y="3407151"/>
            <a:ext cx="709317" cy="12564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직선 연결선 1030"/>
          <p:cNvCxnSpPr>
            <a:endCxn id="19" idx="7"/>
          </p:cNvCxnSpPr>
          <p:nvPr/>
        </p:nvCxnSpPr>
        <p:spPr>
          <a:xfrm flipH="1">
            <a:off x="6323025" y="3761094"/>
            <a:ext cx="192767" cy="29589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직선 연결선 1035"/>
          <p:cNvCxnSpPr>
            <a:stCxn id="14" idx="5"/>
            <a:endCxn id="17" idx="1"/>
          </p:cNvCxnSpPr>
          <p:nvPr/>
        </p:nvCxnSpPr>
        <p:spPr>
          <a:xfrm>
            <a:off x="6958131" y="3683411"/>
            <a:ext cx="210128" cy="37358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직선 연결선 1037"/>
          <p:cNvCxnSpPr/>
          <p:nvPr/>
        </p:nvCxnSpPr>
        <p:spPr>
          <a:xfrm flipV="1">
            <a:off x="7076185" y="3363521"/>
            <a:ext cx="539516" cy="4281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>
            <a:endCxn id="13" idx="5"/>
          </p:cNvCxnSpPr>
          <p:nvPr/>
        </p:nvCxnSpPr>
        <p:spPr>
          <a:xfrm flipH="1" flipV="1">
            <a:off x="1772360" y="2761056"/>
            <a:ext cx="504396" cy="281713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>
            <a:endCxn id="8" idx="4"/>
          </p:cNvCxnSpPr>
          <p:nvPr/>
        </p:nvCxnSpPr>
        <p:spPr>
          <a:xfrm flipH="1" flipV="1">
            <a:off x="2556572" y="2537402"/>
            <a:ext cx="3035" cy="34254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flipV="1">
            <a:off x="3053529" y="2879944"/>
            <a:ext cx="385152" cy="17127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3044791" y="3430101"/>
            <a:ext cx="247964" cy="16171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>
            <a:stCxn id="4" idx="4"/>
            <a:endCxn id="11" idx="0"/>
          </p:cNvCxnSpPr>
          <p:nvPr/>
        </p:nvCxnSpPr>
        <p:spPr>
          <a:xfrm flipH="1">
            <a:off x="2619287" y="3650240"/>
            <a:ext cx="49091" cy="44231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H="1">
            <a:off x="1872687" y="3407151"/>
            <a:ext cx="385572" cy="15269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-18256"/>
            <a:ext cx="8229600" cy="998984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소비자심리학 수업에서는</a:t>
            </a:r>
            <a:r>
              <a:rPr lang="en-US" altLang="ko-KR" sz="3600" dirty="0" smtClean="0"/>
              <a:t>…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-36512" y="5239741"/>
            <a:ext cx="9208335" cy="1069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1800" dirty="0" smtClean="0"/>
              <a:t>사람들은 왜 치킨과 맥주를 함께 소비할까</a:t>
            </a:r>
            <a:r>
              <a:rPr lang="en-US" altLang="ko-KR" sz="1800" dirty="0" smtClean="0"/>
              <a:t>?</a:t>
            </a:r>
          </a:p>
          <a:p>
            <a:pPr marL="0" indent="0" algn="ctr">
              <a:buNone/>
            </a:pPr>
            <a:r>
              <a:rPr lang="ko-KR" altLang="en-US" sz="1800" dirty="0" smtClean="0"/>
              <a:t>왜 피자와 맥주는 </a:t>
            </a:r>
            <a:r>
              <a:rPr lang="ko-KR" altLang="en-US" sz="1800" dirty="0" err="1" smtClean="0"/>
              <a:t>치맥만큼</a:t>
            </a:r>
            <a:r>
              <a:rPr lang="ko-KR" altLang="en-US" sz="1800" smtClean="0"/>
              <a:t> 유행하지 않을까</a:t>
            </a:r>
            <a:r>
              <a:rPr lang="en-US" altLang="ko-KR" sz="1800" smtClean="0"/>
              <a:t>?</a:t>
            </a:r>
          </a:p>
          <a:p>
            <a:pPr marL="0" indent="0" algn="ctr">
              <a:buNone/>
            </a:pPr>
            <a:endParaRPr lang="en-US" altLang="ko-KR" sz="1800" smtClean="0"/>
          </a:p>
          <a:p>
            <a:pPr marL="0" indent="0" algn="ctr">
              <a:buNone/>
            </a:pPr>
            <a:endParaRPr lang="en-US" altLang="ko-KR" sz="1800" smtClean="0"/>
          </a:p>
        </p:txBody>
      </p:sp>
      <p:grpSp>
        <p:nvGrpSpPr>
          <p:cNvPr id="5" name="그룹 4"/>
          <p:cNvGrpSpPr/>
          <p:nvPr/>
        </p:nvGrpSpPr>
        <p:grpSpPr>
          <a:xfrm>
            <a:off x="1187624" y="1904814"/>
            <a:ext cx="2835792" cy="2820330"/>
            <a:chOff x="954635" y="2372767"/>
            <a:chExt cx="2607107" cy="2658454"/>
          </a:xfrm>
        </p:grpSpPr>
        <p:sp>
          <p:nvSpPr>
            <p:cNvPr id="4" name="타원 3"/>
            <p:cNvSpPr/>
            <p:nvPr/>
          </p:nvSpPr>
          <p:spPr>
            <a:xfrm>
              <a:off x="1916088" y="3242568"/>
              <a:ext cx="799778" cy="775444"/>
            </a:xfrm>
            <a:prstGeom prst="ellipse">
              <a:avLst/>
            </a:prstGeom>
            <a:solidFill>
              <a:srgbClr val="92D05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1898279" y="2372767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2931926" y="2832720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843808" y="3810508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955937" y="4434941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982713" y="3719872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954635" y="2670907"/>
              <a:ext cx="629816" cy="596280"/>
            </a:xfrm>
            <a:prstGeom prst="ellipse">
              <a:avLst/>
            </a:prstGeom>
            <a:solidFill>
              <a:srgbClr val="D1FA0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Medium" pitchFamily="34" charset="-127"/>
                <a:ea typeface="Noto Sans CJK KR Medium" pitchFamily="34" charset="-127"/>
              </a:endParaRPr>
            </a:p>
          </p:txBody>
        </p:sp>
      </p:grpSp>
      <p:sp>
        <p:nvSpPr>
          <p:cNvPr id="14" name="타원 13"/>
          <p:cNvSpPr/>
          <p:nvPr/>
        </p:nvSpPr>
        <p:spPr>
          <a:xfrm>
            <a:off x="6270064" y="3016460"/>
            <a:ext cx="806121" cy="781382"/>
          </a:xfrm>
          <a:prstGeom prst="ellipse">
            <a:avLst/>
          </a:prstGeom>
          <a:solidFill>
            <a:srgbClr val="92D050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294375" y="1984932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809580" y="2092165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7076187" y="3967064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615701" y="3042769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5786391" y="3967064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932040" y="3252815"/>
            <a:ext cx="628706" cy="614064"/>
          </a:xfrm>
          <a:prstGeom prst="ellipse">
            <a:avLst/>
          </a:prstGeom>
          <a:solidFill>
            <a:srgbClr val="D1FA06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1800" y="1340768"/>
            <a:ext cx="344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mtClean="0">
                <a:latin typeface="a아메리카노L" pitchFamily="18" charset="-127"/>
                <a:ea typeface="a아메리카노L" pitchFamily="18" charset="-127"/>
              </a:rPr>
              <a:t>치맥의 심리학</a:t>
            </a:r>
            <a:r>
              <a:rPr lang="en-US" altLang="ko-KR" sz="2000" smtClean="0">
                <a:latin typeface="a아메리카노L" pitchFamily="18" charset="-127"/>
                <a:ea typeface="a아메리카노L" pitchFamily="18" charset="-127"/>
              </a:rPr>
              <a:t>?</a:t>
            </a:r>
            <a:endParaRPr lang="ko-KR" altLang="en-US" sz="20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6425" y="3068149"/>
            <a:ext cx="8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oto Sans CJK KR Medium" pitchFamily="34" charset="-127"/>
                <a:ea typeface="Noto Sans CJK KR Medium" pitchFamily="34" charset="-127"/>
              </a:rPr>
              <a:t>치킨</a:t>
            </a:r>
            <a:endParaRPr lang="ko-KR" altLang="en-US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696" y="3222485"/>
            <a:ext cx="83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n>
                  <a:solidFill>
                    <a:sysClr val="windowText" lastClr="000000"/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맥주</a:t>
            </a:r>
            <a:endParaRPr lang="ko-KR" altLang="en-US">
              <a:ln>
                <a:solidFill>
                  <a:sysClr val="windowText" lastClr="000000"/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8558" y="2208108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안주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4679" y="3182106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n>
                  <a:solidFill>
                    <a:sysClr val="windowText" lastClr="000000"/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치킨</a:t>
            </a:r>
            <a:endParaRPr lang="ko-KR" altLang="en-US" sz="1400">
              <a:ln>
                <a:solidFill>
                  <a:sysClr val="windowText" lastClr="000000"/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75165" y="4104819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친</a:t>
            </a:r>
            <a:r>
              <a:rPr lang="ko-KR" altLang="en-US" sz="1400">
                <a:latin typeface="Noto Sans CJK KR Medium" pitchFamily="34" charset="-127"/>
                <a:ea typeface="Noto Sans CJK KR Medium" pitchFamily="34" charset="-127"/>
              </a:rPr>
              <a:t>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5369" y="4097634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술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5276" y="3363521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oto Sans CJK KR Medium" pitchFamily="34" charset="-127"/>
                <a:ea typeface="Noto Sans CJK KR Medium" pitchFamily="34" charset="-127"/>
              </a:rPr>
              <a:t>집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3353" y="2107298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메뉴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92755" y="2546662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n>
                  <a:solidFill>
                    <a:schemeClr val="tx1"/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맥</a:t>
            </a:r>
            <a:r>
              <a:rPr lang="ko-KR" altLang="en-US" sz="1400">
                <a:ln>
                  <a:solidFill>
                    <a:schemeClr val="tx1"/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92668" y="3591817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소</a:t>
            </a:r>
            <a:r>
              <a:rPr lang="ko-KR" altLang="en-US" sz="1400">
                <a:latin typeface="Noto Sans CJK KR Medium" pitchFamily="34" charset="-127"/>
                <a:ea typeface="Noto Sans CJK KR Medium" pitchFamily="34" charset="-127"/>
              </a:rPr>
              <a:t>스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44234" y="2055036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저녁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4780" y="2372689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맛집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5321" y="3383288"/>
            <a:ext cx="830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먹고</a:t>
            </a:r>
            <a:endParaRPr lang="en-US" altLang="ko-KR" sz="14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싶다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14042" y="4266911"/>
            <a:ext cx="830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Noto Sans CJK KR Medium" pitchFamily="34" charset="-127"/>
                <a:ea typeface="Noto Sans CJK KR Medium" pitchFamily="34" charset="-127"/>
              </a:rPr>
              <a:t>친구</a:t>
            </a:r>
            <a:endParaRPr lang="ko-KR" altLang="en-US" sz="1400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059" name="직선 연결선 1058"/>
          <p:cNvCxnSpPr/>
          <p:nvPr/>
        </p:nvCxnSpPr>
        <p:spPr>
          <a:xfrm>
            <a:off x="4572000" y="1904814"/>
            <a:ext cx="0" cy="29643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타원 101"/>
          <p:cNvSpPr/>
          <p:nvPr/>
        </p:nvSpPr>
        <p:spPr>
          <a:xfrm>
            <a:off x="4536110" y="4934339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62" name="TextBox 1061"/>
          <p:cNvSpPr txBox="1"/>
          <p:nvPr/>
        </p:nvSpPr>
        <p:spPr>
          <a:xfrm>
            <a:off x="5095952" y="4581128"/>
            <a:ext cx="3148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>
                <a:latin typeface="Noto Sans CJK KR Medium" pitchFamily="34" charset="-127"/>
                <a:ea typeface="Noto Sans CJK KR Medium" pitchFamily="34" charset="-127"/>
              </a:rPr>
              <a:t>최근 한달간 </a:t>
            </a:r>
            <a:r>
              <a:rPr lang="en-US" altLang="ko-KR" sz="1000">
                <a:latin typeface="Noto Sans CJK KR Medium" pitchFamily="34" charset="-127"/>
                <a:ea typeface="Noto Sans CJK KR Medium" pitchFamily="34" charset="-127"/>
              </a:rPr>
              <a:t>SNS </a:t>
            </a:r>
            <a:r>
              <a:rPr lang="ko-KR" altLang="en-US" sz="1000">
                <a:latin typeface="Noto Sans CJK KR Medium" pitchFamily="34" charset="-127"/>
                <a:ea typeface="Noto Sans CJK KR Medium" pitchFamily="34" charset="-127"/>
              </a:rPr>
              <a:t>멘션 및 검색 </a:t>
            </a:r>
            <a:r>
              <a:rPr lang="ko-KR" altLang="en-US" sz="1000" smtClean="0">
                <a:latin typeface="Noto Sans CJK KR Medium" pitchFamily="34" charset="-127"/>
                <a:ea typeface="Noto Sans CJK KR Medium" pitchFamily="34" charset="-127"/>
              </a:rPr>
              <a:t>데이터</a:t>
            </a:r>
            <a:endParaRPr lang="en-US" altLang="ko-KR" sz="10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r"/>
            <a:r>
              <a:rPr lang="ko-KR" altLang="en-US" sz="1000" smtClean="0">
                <a:latin typeface="Noto Sans CJK KR Medium" pitchFamily="34" charset="-127"/>
                <a:ea typeface="Noto Sans CJK KR Medium" pitchFamily="34" charset="-127"/>
              </a:rPr>
              <a:t>소셜메트릭스제공</a:t>
            </a:r>
            <a:r>
              <a:rPr lang="en-US" altLang="ko-KR" sz="100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en-US" altLang="ko-KR" sz="1000">
                <a:latin typeface="Noto Sans CJK KR Medium" pitchFamily="34" charset="-127"/>
                <a:ea typeface="Noto Sans CJK KR Medium" pitchFamily="34" charset="-127"/>
              </a:rPr>
              <a:t>2014-11-02 ~ </a:t>
            </a:r>
            <a:r>
              <a:rPr lang="en-US" altLang="ko-KR" sz="1000" smtClean="0">
                <a:latin typeface="Noto Sans CJK KR Medium" pitchFamily="34" charset="-127"/>
                <a:ea typeface="Noto Sans CJK KR Medium" pitchFamily="34" charset="-127"/>
              </a:rPr>
              <a:t>2014-12-02)</a:t>
            </a:r>
            <a:endParaRPr lang="ko-KR" altLang="en-US" sz="10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9324528" y="0"/>
            <a:ext cx="4084134" cy="49398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소비자 심리학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실제로 소비자 심리학 수업 팀 프로젝트에서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다룬 연구주제이다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다이어그램은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sns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멘션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(mention: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언급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및 검색 데이터를 마인드맵으로 표현한 건데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‘치킨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맥주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은 다른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 단어와 함께 맥주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치킨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와 특히 많이 묶어서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sns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에 검색 또는 멘션된다는 의미이다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치맥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’유행을 대변해주는 데이터이고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이러한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데이터를 바탕으로 아래 두 질문에 답해보는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것이 소비자 심리학이다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52" name="그림 5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611560" y="1268760"/>
            <a:ext cx="2592288" cy="288032"/>
            <a:chOff x="708060" y="1095945"/>
            <a:chExt cx="2592288" cy="288032"/>
          </a:xfrm>
        </p:grpSpPr>
        <p:sp>
          <p:nvSpPr>
            <p:cNvPr id="13" name="직사각형 12"/>
            <p:cNvSpPr/>
            <p:nvPr/>
          </p:nvSpPr>
          <p:spPr>
            <a:xfrm>
              <a:off x="740244" y="1095945"/>
              <a:ext cx="2527920" cy="288032"/>
            </a:xfrm>
            <a:prstGeom prst="rect">
              <a:avLst/>
            </a:prstGeom>
            <a:solidFill>
              <a:schemeClr val="bg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08060" y="1095945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235980" y="1095945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36104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그 외 심리학과 과목들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604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dirty="0" err="1" smtClean="0"/>
              <a:t>두번째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DYNAMIC, </a:t>
            </a:r>
            <a:r>
              <a:rPr lang="ko-KR" altLang="en-US" sz="2400" dirty="0" smtClean="0"/>
              <a:t>상상하는 모든 분야에 녹아있는 심리학</a:t>
            </a:r>
            <a:endParaRPr lang="ko-KR" altLang="en-US" sz="2400" dirty="0"/>
          </a:p>
        </p:txBody>
      </p:sp>
      <p:cxnSp>
        <p:nvCxnSpPr>
          <p:cNvPr id="25" name="직선 연결선 24"/>
          <p:cNvCxnSpPr>
            <a:stCxn id="8" idx="0"/>
          </p:cNvCxnSpPr>
          <p:nvPr/>
        </p:nvCxnSpPr>
        <p:spPr>
          <a:xfrm flipH="1" flipV="1">
            <a:off x="3726340" y="4639514"/>
            <a:ext cx="328348" cy="64852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1043608" y="1960508"/>
            <a:ext cx="7488832" cy="4852868"/>
            <a:chOff x="5220072" y="1524233"/>
            <a:chExt cx="6895858" cy="4632008"/>
          </a:xfrm>
        </p:grpSpPr>
        <p:graphicFrame>
          <p:nvGraphicFramePr>
            <p:cNvPr id="4" name="차트 3"/>
            <p:cNvGraphicFramePr/>
            <p:nvPr>
              <p:extLst>
                <p:ext uri="{D42A27DB-BD31-4B8C-83A1-F6EECF244321}">
                  <p14:modId xmlns:p14="http://schemas.microsoft.com/office/powerpoint/2010/main" val="699169041"/>
                </p:ext>
              </p:extLst>
            </p:nvPr>
          </p:nvGraphicFramePr>
          <p:xfrm>
            <a:off x="5220072" y="1524233"/>
            <a:ext cx="6895858" cy="4632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228184" y="2078533"/>
              <a:ext cx="3168352" cy="32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광고심리학 </a:t>
              </a:r>
              <a:endParaRPr lang="ko-KR" altLang="en-US" sz="1600">
                <a:latin typeface="Noto Sans CJK KR Bold" pitchFamily="34" charset="-127"/>
                <a:ea typeface="Noto Sans CJK KR Bold" pitchFamily="34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06539" y="1828829"/>
              <a:ext cx="3772520" cy="82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smtClean="0">
                  <a:latin typeface="Noto Sans CJK KR Bold" pitchFamily="34" charset="-127"/>
                  <a:ea typeface="Noto Sans CJK KR Bold" pitchFamily="34" charset="-127"/>
                </a:rPr>
                <a:t>Economic </a:t>
              </a:r>
            </a:p>
            <a:p>
              <a:pPr algn="ctr"/>
              <a:r>
                <a:rPr lang="en-US" altLang="ko-KR" sz="1600" smtClean="0">
                  <a:latin typeface="Noto Sans CJK KR Bold" pitchFamily="34" charset="-127"/>
                  <a:ea typeface="Noto Sans CJK KR Bold" pitchFamily="34" charset="-127"/>
                </a:rPr>
                <a:t>Psychology</a:t>
              </a:r>
            </a:p>
            <a:p>
              <a:pPr algn="ctr"/>
              <a:r>
                <a:rPr lang="en-US" altLang="ko-KR" sz="1600" smtClean="0">
                  <a:latin typeface="Noto Sans CJK KR Bold" pitchFamily="34" charset="-127"/>
                  <a:ea typeface="Noto Sans CJK KR Bold" pitchFamily="34" charset="-127"/>
                </a:rPr>
                <a:t>(</a:t>
              </a:r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경제심리학</a:t>
              </a:r>
              <a:r>
                <a:rPr lang="en-US" altLang="ko-KR" sz="1600" smtClean="0">
                  <a:latin typeface="Noto Sans CJK KR Bold" pitchFamily="34" charset="-127"/>
                  <a:ea typeface="Noto Sans CJK KR Bold" pitchFamily="34" charset="-127"/>
                </a:rPr>
                <a:t>)</a:t>
              </a:r>
              <a:endParaRPr lang="ko-KR" altLang="en-US" sz="1600">
                <a:latin typeface="Noto Sans CJK KR Bold" pitchFamily="34" charset="-127"/>
                <a:ea typeface="Noto Sans CJK KR Bold" pitchFamily="34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03857" y="2892130"/>
              <a:ext cx="3168352" cy="55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브랜드 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심리</a:t>
              </a:r>
              <a:r>
                <a:rPr lang="ko-KR" altLang="en-US" sz="1600">
                  <a:latin typeface="Noto Sans CJK KR Bold" pitchFamily="34" charset="-127"/>
                  <a:ea typeface="Noto Sans CJK KR Bold" pitchFamily="34" charset="-127"/>
                </a:rPr>
                <a:t>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08555" y="4700327"/>
              <a:ext cx="3168352" cy="82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사용자 경험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en-US" altLang="ko-KR" sz="1600" smtClean="0">
                  <a:latin typeface="Noto Sans CJK KR Bold" pitchFamily="34" charset="-127"/>
                  <a:ea typeface="Noto Sans CJK KR Bold" pitchFamily="34" charset="-127"/>
                </a:rPr>
                <a:t>(UX)</a:t>
              </a:r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과 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심리학 </a:t>
              </a:r>
              <a:endParaRPr lang="ko-KR" altLang="en-US" sz="1600">
                <a:latin typeface="Noto Sans CJK KR Bold" pitchFamily="34" charset="-127"/>
                <a:ea typeface="Noto Sans CJK KR Bold" pitchFamily="34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79489" y="2836559"/>
              <a:ext cx="3673376" cy="82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spc="-150" dirty="0" smtClean="0">
                  <a:latin typeface="Noto Sans CJK KR Bold" pitchFamily="34" charset="-127"/>
                  <a:ea typeface="Noto Sans CJK KR Bold" pitchFamily="34" charset="-127"/>
                </a:rPr>
                <a:t>Literature and </a:t>
              </a:r>
            </a:p>
            <a:p>
              <a:pPr algn="ctr"/>
              <a:r>
                <a:rPr lang="en-US" altLang="ko-KR" sz="1600" spc="-150" dirty="0" smtClean="0">
                  <a:latin typeface="Noto Sans CJK KR Bold" pitchFamily="34" charset="-127"/>
                  <a:ea typeface="Noto Sans CJK KR Bold" pitchFamily="34" charset="-127"/>
                </a:rPr>
                <a:t>Psychology</a:t>
              </a:r>
            </a:p>
            <a:p>
              <a:pPr algn="ctr"/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(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문학과 심리학</a:t>
              </a:r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)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 </a:t>
              </a:r>
              <a:endParaRPr lang="ko-KR" altLang="en-US" sz="1600" dirty="0">
                <a:latin typeface="Noto Sans CJK KR Bold" pitchFamily="34" charset="-127"/>
                <a:ea typeface="Noto Sans CJK KR Bold" pitchFamily="34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74938" y="4700327"/>
              <a:ext cx="3168352" cy="55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기억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심리</a:t>
              </a:r>
              <a:r>
                <a:rPr lang="ko-KR" altLang="en-US" sz="1600">
                  <a:latin typeface="Noto Sans CJK KR Bold" pitchFamily="34" charset="-127"/>
                  <a:ea typeface="Noto Sans CJK KR Bold" pitchFamily="34" charset="-127"/>
                </a:rPr>
                <a:t>학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03857" y="3917508"/>
              <a:ext cx="3168352" cy="79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성</a:t>
              </a:r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(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性</a:t>
              </a:r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)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과 </a:t>
              </a:r>
              <a:endParaRPr lang="en-US" altLang="ko-KR" sz="1600" dirty="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성차</a:t>
              </a:r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(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性差</a:t>
              </a:r>
              <a:r>
                <a:rPr lang="en-US" altLang="ko-KR" sz="1600" dirty="0" smtClean="0">
                  <a:latin typeface="Noto Sans CJK KR Bold" pitchFamily="34" charset="-127"/>
                  <a:ea typeface="Noto Sans CJK KR Bold" pitchFamily="34" charset="-127"/>
                </a:rPr>
                <a:t>)</a:t>
              </a:r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의 </a:t>
              </a:r>
              <a:endParaRPr lang="en-US" altLang="ko-KR" sz="1600" dirty="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dirty="0" smtClean="0">
                  <a:latin typeface="Noto Sans CJK KR Bold" pitchFamily="34" charset="-127"/>
                  <a:ea typeface="Noto Sans CJK KR Bold" pitchFamily="34" charset="-127"/>
                </a:rPr>
                <a:t>심리</a:t>
              </a:r>
              <a:r>
                <a:rPr lang="ko-KR" altLang="en-US" sz="1600" dirty="0">
                  <a:latin typeface="Noto Sans CJK KR Bold" pitchFamily="34" charset="-127"/>
                  <a:ea typeface="Noto Sans CJK KR Bold" pitchFamily="34" charset="-127"/>
                </a:rPr>
                <a:t>학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54674" y="3964855"/>
              <a:ext cx="3168352" cy="55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행복의 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  <a:p>
              <a:pPr algn="ctr"/>
              <a:r>
                <a:rPr lang="ko-KR" altLang="en-US" sz="1600" smtClean="0">
                  <a:latin typeface="Noto Sans CJK KR Bold" pitchFamily="34" charset="-127"/>
                  <a:ea typeface="Noto Sans CJK KR Bold" pitchFamily="34" charset="-127"/>
                </a:rPr>
                <a:t>심리학 </a:t>
              </a:r>
              <a:endParaRPr lang="en-US" altLang="ko-KR" sz="1600" smtClean="0">
                <a:latin typeface="Noto Sans CJK KR Bold" pitchFamily="34" charset="-127"/>
                <a:ea typeface="Noto Sans CJK KR Bold" pitchFamily="34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9324528" y="0"/>
            <a:ext cx="408413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심리학은 위의 대표적인 과목들 외에도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말만 붙이면 과목이 만들어 질 정도로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모든 분야에 녹아있는 학문이다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다양한 대학에서 볼 수 있는 특이하고 재미있는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 과목들을 모았다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20" name="그림 1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3" name="이등변 삼각형 4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4" name="이등변 삼각형 4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2051720" y="1182762"/>
            <a:ext cx="2592288" cy="288032"/>
            <a:chOff x="1607581" y="1268760"/>
            <a:chExt cx="2592288" cy="288032"/>
          </a:xfrm>
        </p:grpSpPr>
        <p:sp>
          <p:nvSpPr>
            <p:cNvPr id="30" name="직사각형 29"/>
            <p:cNvSpPr/>
            <p:nvPr/>
          </p:nvSpPr>
          <p:spPr>
            <a:xfrm>
              <a:off x="1639765" y="1268760"/>
              <a:ext cx="2527920" cy="288032"/>
            </a:xfrm>
            <a:prstGeom prst="rect">
              <a:avLst/>
            </a:prstGeom>
            <a:solidFill>
              <a:schemeClr val="bg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607581" y="1268760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135501" y="1268760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46856" y="1110754"/>
            <a:ext cx="8229600" cy="532656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2400" smtClean="0"/>
              <a:t>세번째 </a:t>
            </a:r>
            <a:r>
              <a:rPr lang="en-US" altLang="ko-KR" sz="2400" smtClean="0"/>
              <a:t>DYNAMIC,</a:t>
            </a:r>
            <a:r>
              <a:rPr lang="ko-KR" altLang="en-US" sz="2400" smtClean="0"/>
              <a:t> 폭넓은 진로 선택</a:t>
            </a:r>
            <a:endParaRPr lang="en-US" altLang="ko-KR" sz="2400" smtClean="0"/>
          </a:p>
          <a:p>
            <a:endParaRPr lang="en-US" altLang="ko-KR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864096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졸업 후 어떤 일을 할 수 있나요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62880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하나</a:t>
            </a:r>
            <a:r>
              <a:rPr lang="en-US" altLang="ko-KR" sz="2400" b="1" dirty="0" smtClean="0"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대학원 과정을 마친 심리학도라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면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ko-KR" altLang="en-US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4856911"/>
            <a:ext cx="187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Noto Sans CJK KR Bold" pitchFamily="34" charset="-127"/>
                <a:ea typeface="Noto Sans CJK KR Bold" pitchFamily="34" charset="-127"/>
              </a:rPr>
              <a:t>심리학 전문가로 활동 </a:t>
            </a:r>
            <a:endParaRPr lang="ko-KR" altLang="en-US" dirty="0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8992" y="261740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상담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임상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algn="ctr"/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발달 심리학 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82619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사회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산업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</a:p>
          <a:p>
            <a:pPr algn="ctr"/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소비자 심리학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6689" y="5029964"/>
            <a:ext cx="1310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인지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지각 </a:t>
            </a:r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심리학 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2565" y="2383178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정신병원이나 의과대학 등에서 치료활동</a:t>
            </a:r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교육계에서 상담 전문가로 활동 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3532382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광고회사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정당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연구소 등에서 </a:t>
            </a:r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소비자 태도조사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여론 조사 담당 </a:t>
            </a:r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기업의 인사행정 고문으로 활동 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6102" y="5011960"/>
            <a:ext cx="415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인간의 사고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의사결정 연구를 바탕으로 </a:t>
            </a:r>
            <a:endParaRPr lang="en-US" altLang="ko-KR" sz="160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소프트웨어개발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제품 디자인</a:t>
            </a:r>
            <a:r>
              <a:rPr lang="en-US" altLang="ko-KR" sz="160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smtClean="0">
                <a:latin typeface="Noto Sans CJK KR Medium" pitchFamily="34" charset="-127"/>
                <a:ea typeface="Noto Sans CJK KR Medium" pitchFamily="34" charset="-127"/>
              </a:rPr>
              <a:t>기계설계에 참여 </a:t>
            </a:r>
            <a:endParaRPr lang="ko-KR" altLang="en-US" sz="1600">
              <a:latin typeface="Noto Sans CJK KR Medium" pitchFamily="34" charset="-127"/>
              <a:ea typeface="Noto Sans CJK KR Medium" pitchFamily="34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9" y="2866847"/>
            <a:ext cx="1737511" cy="2057578"/>
          </a:xfrm>
          <a:prstGeom prst="rect">
            <a:avLst/>
          </a:prstGeom>
        </p:spPr>
      </p:pic>
      <p:cxnSp>
        <p:nvCxnSpPr>
          <p:cNvPr id="16" name="직선 연결선 15"/>
          <p:cNvCxnSpPr/>
          <p:nvPr/>
        </p:nvCxnSpPr>
        <p:spPr>
          <a:xfrm>
            <a:off x="1511664" y="2226473"/>
            <a:ext cx="3727" cy="8124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2463485" y="3007383"/>
            <a:ext cx="360040" cy="10636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2124362" y="4063082"/>
            <a:ext cx="7778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2463485" y="4050104"/>
            <a:ext cx="524339" cy="125424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4067944" y="2611678"/>
            <a:ext cx="620339" cy="2023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4067944" y="2814065"/>
            <a:ext cx="620339" cy="2409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4067944" y="3829347"/>
            <a:ext cx="584331" cy="2337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4067944" y="4070991"/>
            <a:ext cx="598092" cy="3399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3997599" y="5322353"/>
            <a:ext cx="574401" cy="8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28031" y="236810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대학원 </a:t>
            </a:r>
            <a:r>
              <a:rPr lang="en-US" altLang="ko-KR" sz="2000" dirty="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or </a:t>
            </a:r>
            <a:r>
              <a:rPr lang="ko-KR" altLang="en-US" sz="2000" dirty="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학부</a:t>
            </a:r>
            <a:r>
              <a:rPr lang="en-US" altLang="ko-KR" sz="2000" dirty="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?</a:t>
            </a:r>
            <a:endParaRPr lang="ko-KR" altLang="en-US" sz="2000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66144" y="3718467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관심분과는</a:t>
            </a:r>
            <a:r>
              <a:rPr lang="en-US" altLang="ko-KR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?</a:t>
            </a:r>
            <a:endParaRPr lang="ko-KR" altLang="en-US" sz="200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4716016" y="255525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/>
          <p:cNvSpPr/>
          <p:nvPr/>
        </p:nvSpPr>
        <p:spPr>
          <a:xfrm>
            <a:off x="4729777" y="303888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/>
          <p:cNvSpPr/>
          <p:nvPr/>
        </p:nvSpPr>
        <p:spPr>
          <a:xfrm>
            <a:off x="4716016" y="3757347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타원 75"/>
          <p:cNvSpPr/>
          <p:nvPr/>
        </p:nvSpPr>
        <p:spPr>
          <a:xfrm>
            <a:off x="4716016" y="441249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/>
          <p:cNvSpPr/>
          <p:nvPr/>
        </p:nvSpPr>
        <p:spPr>
          <a:xfrm>
            <a:off x="4605900" y="528721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/>
          <p:cNvSpPr/>
          <p:nvPr/>
        </p:nvSpPr>
        <p:spPr>
          <a:xfrm>
            <a:off x="1475664" y="21188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분과가 너무 다양하고 분과마다 선택할 수 있는 진로가 천차만별이라서 경우의 수 나무처럼 구성하였다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6" name="그림 3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54" grpId="0"/>
      <p:bldP spid="71" grpId="0" animBg="1"/>
      <p:bldP spid="72" grpId="0" animBg="1"/>
      <p:bldP spid="75" grpId="0" animBg="1"/>
      <p:bldP spid="76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71116" y="2893630"/>
            <a:ext cx="459714" cy="1077218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671116" y="4621822"/>
            <a:ext cx="459714" cy="1077218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67337" y="949414"/>
            <a:ext cx="459714" cy="1077218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0" t="53445" r="57108" b="17399"/>
          <a:stretch/>
        </p:blipFill>
        <p:spPr bwMode="auto">
          <a:xfrm>
            <a:off x="1233351" y="4405798"/>
            <a:ext cx="1508400" cy="1472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4317" r="58724" b="71772"/>
          <a:stretch/>
        </p:blipFill>
        <p:spPr bwMode="auto">
          <a:xfrm>
            <a:off x="1200807" y="2653275"/>
            <a:ext cx="1508400" cy="155411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4878" r="56966" b="66499"/>
          <a:stretch/>
        </p:blipFill>
        <p:spPr bwMode="auto">
          <a:xfrm>
            <a:off x="1168667" y="692696"/>
            <a:ext cx="1572680" cy="158417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1126529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심리학을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통해 깨달은 인간 성장 가능성에 대한 믿음과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임상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심리학자로서의 전문성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사회적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책임감을 통해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지금 이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자리까지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오게 되었습니다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</a:t>
            </a: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816" y="4792574"/>
            <a:ext cx="5251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책이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아닌 실제적인 만남을 통해 사람들에게 체계적인 도움을 주고 싶었고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고려대 학생 상담 연구소에서의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실습을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통해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그런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경험을 미리 해볼 수 있었어요</a:t>
            </a:r>
          </a:p>
          <a:p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2938343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심리통계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실험심리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방법론 등을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배우면서 논리적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사고와 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정보분석능력을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체득할 수 있었습니다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인사조직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컨설팅은 조직에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몸담고 있는 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“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사람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”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을 대상으로 하기 때문에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심리학적 학습 경험은 저에게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새로운 관점을 제공해주었습니다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</a:t>
            </a: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  <a:p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13" y="2212146"/>
            <a:ext cx="300974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ko-KR" altLang="en-US" sz="1200" dirty="0" err="1" smtClean="0">
                <a:latin typeface="a아메리카노L" pitchFamily="18" charset="-127"/>
                <a:ea typeface="a아메리카노L" pitchFamily="18" charset="-127"/>
              </a:rPr>
              <a:t>이원혜</a:t>
            </a:r>
            <a:endParaRPr lang="en-US" altLang="ko-KR" sz="1200" dirty="0" smtClean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lnSpc>
                <a:spcPts val="1400"/>
              </a:lnSpc>
            </a:pPr>
            <a:r>
              <a:rPr lang="ko-KR" altLang="en-US" sz="1200" spc="-150" dirty="0" smtClean="0">
                <a:latin typeface="a아메리카노L" pitchFamily="18" charset="-127"/>
                <a:ea typeface="a아메리카노L" pitchFamily="18" charset="-127"/>
              </a:rPr>
              <a:t>국립서울병원임상심리과장</a:t>
            </a:r>
            <a:endParaRPr lang="ko-KR" altLang="en-US" sz="1200" spc="-15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1218" y="4083986"/>
            <a:ext cx="4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김성훈</a:t>
            </a:r>
            <a:endParaRPr lang="en-US" altLang="ko-KR" sz="1200" dirty="0" smtClean="0">
              <a:latin typeface="a아메리카노L" pitchFamily="18" charset="-127"/>
              <a:ea typeface="a아메리카노L" pitchFamily="18" charset="-127"/>
            </a:endParaRPr>
          </a:p>
          <a:p>
            <a:pPr algn="ctr"/>
            <a:r>
              <a:rPr lang="ko-KR" altLang="en-US" sz="1200" spc="-150" dirty="0" err="1" smtClean="0">
                <a:latin typeface="a아메리카노L" pitchFamily="18" charset="-127"/>
                <a:ea typeface="a아메리카노L" pitchFamily="18" charset="-127"/>
              </a:rPr>
              <a:t>김앤장법률사무소</a:t>
            </a:r>
            <a:r>
              <a:rPr lang="en-US" altLang="ko-KR" sz="1200" spc="-150" dirty="0" smtClean="0">
                <a:latin typeface="a아메리카노L" pitchFamily="18" charset="-127"/>
                <a:ea typeface="a아메리카노L" pitchFamily="18" charset="-127"/>
              </a:rPr>
              <a:t>CTD</a:t>
            </a:r>
            <a:r>
              <a:rPr lang="ko-KR" altLang="en-US" sz="1200" spc="-150" dirty="0" err="1" smtClean="0">
                <a:latin typeface="a아메리카노L" pitchFamily="18" charset="-127"/>
                <a:ea typeface="a아메리카노L" pitchFamily="18" charset="-127"/>
              </a:rPr>
              <a:t>세터장</a:t>
            </a:r>
            <a:endParaRPr lang="en-US" altLang="ko-KR" sz="1200" spc="-150" dirty="0" smtClean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75892" y="5878198"/>
            <a:ext cx="460999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ko-KR" altLang="en-US" sz="1200" smtClean="0">
                <a:latin typeface="a아메리카노L" pitchFamily="18" charset="-127"/>
                <a:ea typeface="a아메리카노L" pitchFamily="18" charset="-127"/>
              </a:rPr>
              <a:t>엄정혜</a:t>
            </a:r>
            <a:endParaRPr lang="en-US" altLang="ko-KR" sz="1200" smtClean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lnSpc>
                <a:spcPts val="1400"/>
              </a:lnSpc>
            </a:pPr>
            <a:r>
              <a:rPr lang="ko-KR" altLang="en-US" sz="1200" spc="-150" smtClean="0">
                <a:latin typeface="a아메리카노L" pitchFamily="18" charset="-127"/>
                <a:ea typeface="a아메리카노L" pitchFamily="18" charset="-127"/>
              </a:rPr>
              <a:t>서강대학생생활상담연구소상담원</a:t>
            </a:r>
            <a:endParaRPr lang="ko-KR" altLang="en-US" sz="1200" spc="-150">
              <a:latin typeface="a아메리카노L" pitchFamily="18" charset="-127"/>
              <a:ea typeface="a아메리카노L" pitchFamily="18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627784" y="1484783"/>
            <a:ext cx="648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타원 24"/>
          <p:cNvSpPr/>
          <p:nvPr/>
        </p:nvSpPr>
        <p:spPr>
          <a:xfrm>
            <a:off x="3347864" y="144878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>
            <a:off x="2589899" y="3476707"/>
            <a:ext cx="648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타원 33"/>
          <p:cNvSpPr/>
          <p:nvPr/>
        </p:nvSpPr>
        <p:spPr>
          <a:xfrm>
            <a:off x="3309979" y="344070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34"/>
          <p:cNvCxnSpPr/>
          <p:nvPr/>
        </p:nvCxnSpPr>
        <p:spPr>
          <a:xfrm>
            <a:off x="2627784" y="5189574"/>
            <a:ext cx="648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3347864" y="515357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40829" y="949414"/>
            <a:ext cx="520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임상심리</a:t>
            </a:r>
            <a:endParaRPr lang="ko-KR" altLang="en-US" sz="16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405" y="4636104"/>
            <a:ext cx="520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상담심리</a:t>
            </a:r>
            <a:endParaRPr lang="ko-KR" altLang="en-US" sz="16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830" y="2903658"/>
            <a:ext cx="520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조직</a:t>
            </a:r>
            <a:endParaRPr lang="en-US" altLang="ko-KR" sz="1600" smtClean="0">
              <a:latin typeface="a아메리카노L" pitchFamily="18" charset="-127"/>
              <a:ea typeface="a아메리카노L" pitchFamily="18" charset="-127"/>
            </a:endParaRPr>
          </a:p>
          <a:p>
            <a:pPr algn="ctr"/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심리</a:t>
            </a:r>
            <a:endParaRPr lang="ko-KR" altLang="en-US" sz="16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 석사 또는 박사를 마친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각 분야 심리학 전문가들의 인터뷰이다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8" name="그림 37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8" name="이등변 삼각형 3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9" name="이등변 삼각형 3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051720" y="1340768"/>
            <a:ext cx="2592288" cy="288032"/>
            <a:chOff x="1607581" y="1268760"/>
            <a:chExt cx="2592288" cy="288032"/>
          </a:xfrm>
        </p:grpSpPr>
        <p:sp>
          <p:nvSpPr>
            <p:cNvPr id="28" name="직사각형 27"/>
            <p:cNvSpPr/>
            <p:nvPr/>
          </p:nvSpPr>
          <p:spPr>
            <a:xfrm>
              <a:off x="1639765" y="1268760"/>
              <a:ext cx="2527920" cy="288032"/>
            </a:xfrm>
            <a:prstGeom prst="rect">
              <a:avLst/>
            </a:prstGeom>
            <a:solidFill>
              <a:schemeClr val="bg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607581" y="1268760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4135501" y="1268760"/>
              <a:ext cx="64368" cy="288032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856" y="58614"/>
            <a:ext cx="8229600" cy="706090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졸업 후 어떤 일을 할 수 있나요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77281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둘</a:t>
            </a:r>
            <a:r>
              <a:rPr lang="en-US" altLang="ko-KR" sz="2400" b="1" dirty="0" smtClean="0"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</a:rPr>
              <a:t>심리학사 학부 과정만 마친 심리학도라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</a:rPr>
              <a:t>면</a:t>
            </a: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ko-KR" altLang="en-US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992" y="464384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Bold" pitchFamily="34" charset="-127"/>
                <a:ea typeface="Noto Sans CJK KR Bold" pitchFamily="34" charset="-127"/>
              </a:rPr>
              <a:t>폭넓게 활용 가능한 </a:t>
            </a:r>
            <a:endParaRPr lang="en-US" altLang="ko-KR" smtClean="0">
              <a:latin typeface="Noto Sans CJK KR Bold" pitchFamily="34" charset="-127"/>
              <a:ea typeface="Noto Sans CJK KR Bold" pitchFamily="34" charset="-127"/>
            </a:endParaRPr>
          </a:p>
          <a:p>
            <a:pPr algn="ctr"/>
            <a:r>
              <a:rPr lang="ko-KR" altLang="en-US" smtClean="0">
                <a:latin typeface="Noto Sans CJK KR Bold" pitchFamily="34" charset="-127"/>
                <a:ea typeface="Noto Sans CJK KR Bold" pitchFamily="34" charset="-127"/>
              </a:rPr>
              <a:t>심리학적 기본 지식</a:t>
            </a:r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358579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인간에 </a:t>
            </a:r>
            <a:r>
              <a:rPr lang="ko-KR" altLang="en-US" dirty="0">
                <a:latin typeface="Noto Sans CJK KR Medium" pitchFamily="34" charset="-127"/>
                <a:ea typeface="Noto Sans CJK KR Medium" pitchFamily="34" charset="-127"/>
              </a:rPr>
              <a:t>대한 이해를 </a:t>
            </a:r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바탕</a:t>
            </a:r>
            <a:r>
              <a:rPr lang="en-US" altLang="ko-KR" dirty="0" smtClean="0"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algn="ctr"/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 사람을 다루는 일이라면 </a:t>
            </a:r>
            <a:endParaRPr lang="en-US" altLang="ko-KR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모든 </a:t>
            </a:r>
            <a:r>
              <a:rPr lang="ko-KR" altLang="en-US" dirty="0" err="1" smtClean="0">
                <a:latin typeface="Noto Sans CJK KR Medium" pitchFamily="34" charset="-127"/>
                <a:ea typeface="Noto Sans CJK KR Medium" pitchFamily="34" charset="-127"/>
              </a:rPr>
              <a:t>직업군에서</a:t>
            </a:r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 도움 </a:t>
            </a:r>
            <a:endParaRPr lang="ko-KR" altLang="en-US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2" y="3203684"/>
            <a:ext cx="2209992" cy="1798476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2114128" y="2446149"/>
            <a:ext cx="0" cy="98952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8" idx="1"/>
          </p:cNvCxnSpPr>
          <p:nvPr/>
        </p:nvCxnSpPr>
        <p:spPr>
          <a:xfrm>
            <a:off x="2915816" y="4047455"/>
            <a:ext cx="504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1640" y="274085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대학원 </a:t>
            </a:r>
            <a:r>
              <a:rPr lang="en-US" altLang="ko-KR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or </a:t>
            </a:r>
            <a:r>
              <a:rPr lang="ko-KR" altLang="en-US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학부</a:t>
            </a:r>
            <a:r>
              <a:rPr lang="en-US" altLang="ko-KR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?</a:t>
            </a:r>
            <a:endParaRPr lang="ko-KR" altLang="en-US" sz="200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240" y="24836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리서치</a:t>
            </a:r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0202" y="313110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컨설팅</a:t>
            </a:r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8760" y="37871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마</a:t>
            </a:r>
            <a:r>
              <a:rPr lang="ko-KR" altLang="en-US">
                <a:latin typeface="Noto Sans CJK KR Medium" pitchFamily="34" charset="-127"/>
                <a:ea typeface="Noto Sans CJK KR Medium" pitchFamily="34" charset="-127"/>
              </a:rPr>
              <a:t>케</a:t>
            </a:r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팅</a:t>
            </a:r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6254" y="44260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광</a:t>
            </a:r>
            <a:r>
              <a:rPr lang="ko-KR" altLang="en-US">
                <a:latin typeface="Noto Sans CJK KR Medium" pitchFamily="34" charset="-127"/>
                <a:ea typeface="Noto Sans CJK KR Medium" pitchFamily="34" charset="-127"/>
              </a:rPr>
              <a:t>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240" y="4997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Medium" pitchFamily="34" charset="-127"/>
                <a:ea typeface="Noto Sans CJK KR Medium" pitchFamily="34" charset="-127"/>
              </a:rPr>
              <a:t>사용자경험</a:t>
            </a:r>
            <a:r>
              <a:rPr lang="en-US" altLang="ko-KR" smtClean="0">
                <a:latin typeface="Noto Sans CJK KR Medium" pitchFamily="34" charset="-127"/>
                <a:ea typeface="Noto Sans CJK KR Medium" pitchFamily="34" charset="-127"/>
              </a:rPr>
              <a:t>(UX)</a:t>
            </a:r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0620" y="551723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mtClean="0">
                <a:latin typeface="Noto Sans Korean Regular" pitchFamily="34" charset="-127"/>
                <a:ea typeface="Noto Sans Korean Regular" pitchFamily="34" charset="-127"/>
              </a:rPr>
              <a:t>…</a:t>
            </a:r>
            <a:endParaRPr lang="ko-KR" altLang="en-US">
              <a:latin typeface="Noto Sans Korean Regular" pitchFamily="34" charset="-127"/>
              <a:ea typeface="Noto Sans Korean Regular" pitchFamily="34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796144" y="4037674"/>
            <a:ext cx="12241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7924" y="363756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관심직업군은</a:t>
            </a:r>
            <a:r>
              <a:rPr lang="en-US" altLang="ko-KR" sz="200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?</a:t>
            </a:r>
            <a:endParaRPr lang="ko-KR" altLang="en-US" sz="200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078128" y="227686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7100060" y="40016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내용 개체 틀 2"/>
          <p:cNvSpPr>
            <a:spLocks noGrp="1"/>
          </p:cNvSpPr>
          <p:nvPr>
            <p:ph idx="1"/>
          </p:nvPr>
        </p:nvSpPr>
        <p:spPr>
          <a:xfrm>
            <a:off x="446856" y="1240160"/>
            <a:ext cx="8229600" cy="532656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2400" dirty="0" err="1" smtClean="0"/>
              <a:t>세번째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DYNAMIC,</a:t>
            </a:r>
            <a:r>
              <a:rPr lang="ko-KR" altLang="en-US" sz="2400" dirty="0" smtClean="0"/>
              <a:t> 폭넓은 진로 선택</a:t>
            </a:r>
            <a:endParaRPr lang="en-US" altLang="ko-KR" sz="2400" dirty="0" smtClean="0"/>
          </a:p>
          <a:p>
            <a:endParaRPr lang="en-US" altLang="ko-KR" dirty="0" smtClean="0"/>
          </a:p>
        </p:txBody>
      </p:sp>
      <p:sp>
        <p:nvSpPr>
          <p:cNvPr id="25" name="직사각형 24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학부과정만 마쳤을 경우 심리학 전문가라는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타이틀은 아니겠지만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습득한 심리학적 지식이 거의 모든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직업군에서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활용될 수 있다는 점을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강조하기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4" name="그림 33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  <p:bldP spid="24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9" name="이등변 삼각형 3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0" name="이등변 삼각형 3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60529" y="4491435"/>
            <a:ext cx="459714" cy="1319621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660529" y="2596663"/>
            <a:ext cx="459714" cy="1319621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67337" y="889246"/>
            <a:ext cx="459714" cy="1077218"/>
          </a:xfrm>
          <a:prstGeom prst="rect">
            <a:avLst/>
          </a:prstGeom>
          <a:solidFill>
            <a:srgbClr val="C4BD9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9195" r="60294" b="31659"/>
          <a:stretch/>
        </p:blipFill>
        <p:spPr bwMode="auto">
          <a:xfrm>
            <a:off x="1259632" y="4389799"/>
            <a:ext cx="1490087" cy="146799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10498" r="59630" b="34269"/>
          <a:stretch/>
        </p:blipFill>
        <p:spPr bwMode="auto">
          <a:xfrm>
            <a:off x="1259632" y="2549555"/>
            <a:ext cx="1507781" cy="146799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19750" r="58944" b="8500"/>
          <a:stretch/>
        </p:blipFill>
        <p:spPr bwMode="auto">
          <a:xfrm>
            <a:off x="1208125" y="692696"/>
            <a:ext cx="1507956" cy="14720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3693" y="964156"/>
            <a:ext cx="5276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광고홍보학과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문예창작과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시각 </a:t>
            </a:r>
            <a:r>
              <a:rPr lang="ko-KR" altLang="en-US" sz="1600" dirty="0" err="1" smtClean="0">
                <a:latin typeface="Noto Sans CJK KR Medium" pitchFamily="34" charset="-127"/>
                <a:ea typeface="Noto Sans CJK KR Medium" pitchFamily="34" charset="-127"/>
              </a:rPr>
              <a:t>디자인과가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광고를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만드는 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기술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을 가르쳐줄 때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심리학과는 소비자의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심리를 통찰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할 수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있는 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안목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과 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지혜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"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를 길러줍니다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광고인의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길을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걸으려 한다면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첫 걸음은 심리학과여야 합니다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</a:t>
            </a: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3693" y="3040775"/>
            <a:ext cx="50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조사는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사람의 생각과 행동에 대한 이해에서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시작하는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것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심리학에서 배운 것 토씨 하나 뺄 것이 없더라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3693" y="4780580"/>
            <a:ext cx="5420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마케팅은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소비자에 대한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통찰을 기반으로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과학적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방법을 통해 가치를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창출하는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일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심리학은 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따라서 마케팅의 기본 틀과 솔루션을 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제공해 주었습니다</a:t>
            </a:r>
            <a:r>
              <a:rPr lang="en-US" altLang="ko-KR" sz="1600" dirty="0">
                <a:latin typeface="Noto Sans CJK KR Medium" pitchFamily="34" charset="-127"/>
                <a:ea typeface="Noto Sans CJK KR Medium" pitchFamily="34" charset="-127"/>
              </a:rPr>
              <a:t>.</a:t>
            </a: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  <a:p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5279" y="2100332"/>
            <a:ext cx="228656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이일화</a:t>
            </a:r>
            <a:endParaRPr lang="en-US" altLang="ko-KR" sz="1200" dirty="0" smtClean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lnSpc>
                <a:spcPts val="1400"/>
              </a:lnSpc>
            </a:pPr>
            <a:r>
              <a:rPr lang="en-US" altLang="ko-KR" sz="1200" spc="-150" dirty="0" smtClean="0">
                <a:latin typeface="a아메리카노L" pitchFamily="18" charset="-127"/>
                <a:ea typeface="a아메리카노L" pitchFamily="18" charset="-127"/>
              </a:rPr>
              <a:t>TBWA </a:t>
            </a:r>
            <a:r>
              <a:rPr lang="ko-KR" altLang="en-US" sz="1200" spc="-150" dirty="0" smtClean="0">
                <a:latin typeface="a아메리카노L" pitchFamily="18" charset="-127"/>
                <a:ea typeface="a아메리카노L" pitchFamily="18" charset="-127"/>
              </a:rPr>
              <a:t>카피라이터 </a:t>
            </a:r>
            <a:r>
              <a:rPr lang="en-US" altLang="ko-KR" sz="1200" spc="-150" dirty="0" smtClean="0">
                <a:latin typeface="a아메리카노L" pitchFamily="18" charset="-127"/>
                <a:ea typeface="a아메리카노L" pitchFamily="18" charset="-127"/>
              </a:rPr>
              <a:t>(</a:t>
            </a:r>
            <a:r>
              <a:rPr lang="ko-KR" altLang="en-US" sz="1200" spc="-150" dirty="0" smtClean="0">
                <a:latin typeface="a아메리카노L" pitchFamily="18" charset="-127"/>
                <a:ea typeface="a아메리카노L" pitchFamily="18" charset="-127"/>
              </a:rPr>
              <a:t>부장</a:t>
            </a:r>
            <a:r>
              <a:rPr lang="en-US" altLang="ko-KR" sz="1200" spc="-150" dirty="0" smtClean="0">
                <a:latin typeface="a아메리카노L" pitchFamily="18" charset="-127"/>
                <a:ea typeface="a아메리카노L" pitchFamily="18" charset="-127"/>
              </a:rPr>
              <a:t>)</a:t>
            </a:r>
            <a:endParaRPr lang="ko-KR" altLang="en-US" sz="1200" spc="-15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7051" y="3946344"/>
            <a:ext cx="187734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ko-KR" altLang="en-US" sz="1200" smtClean="0">
                <a:latin typeface="a아메리카노L" pitchFamily="18" charset="-127"/>
                <a:ea typeface="a아메리카노L" pitchFamily="18" charset="-127"/>
              </a:rPr>
              <a:t>허진재</a:t>
            </a:r>
            <a:endParaRPr lang="en-US" altLang="ko-KR" sz="120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lnSpc>
                <a:spcPts val="1400"/>
              </a:lnSpc>
            </a:pPr>
            <a:r>
              <a:rPr lang="ko-KR" altLang="en-US" sz="1200" spc="-150" smtClean="0">
                <a:latin typeface="a아메리카노L" pitchFamily="18" charset="-127"/>
                <a:ea typeface="a아메리카노L" pitchFamily="18" charset="-127"/>
              </a:rPr>
              <a:t>한국갤럽 이사</a:t>
            </a:r>
            <a:endParaRPr lang="ko-KR" altLang="en-US" sz="1200" spc="-15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243" y="5811056"/>
            <a:ext cx="289896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ko-KR" altLang="en-US" sz="1200" smtClean="0">
                <a:latin typeface="a아메리카노L" pitchFamily="18" charset="-127"/>
                <a:ea typeface="a아메리카노L" pitchFamily="18" charset="-127"/>
              </a:rPr>
              <a:t>이우석</a:t>
            </a:r>
            <a:endParaRPr lang="en-US" altLang="ko-KR" sz="120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lnSpc>
                <a:spcPts val="1400"/>
              </a:lnSpc>
            </a:pPr>
            <a:r>
              <a:rPr lang="ko-KR" altLang="en-US" sz="1200" spc="-150" smtClean="0">
                <a:latin typeface="a아메리카노L" pitchFamily="18" charset="-127"/>
                <a:ea typeface="a아메리카노L" pitchFamily="18" charset="-127"/>
              </a:rPr>
              <a:t>삼성전자 글로벌마케팅 실장</a:t>
            </a:r>
            <a:endParaRPr lang="ko-KR" altLang="en-US" sz="1200" spc="-150">
              <a:latin typeface="a아메리카노L" pitchFamily="18" charset="-127"/>
              <a:ea typeface="a아메리카노L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2627784" y="1424615"/>
            <a:ext cx="648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타원 18"/>
          <p:cNvSpPr/>
          <p:nvPr/>
        </p:nvSpPr>
        <p:spPr>
          <a:xfrm>
            <a:off x="3347864" y="138861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/>
          <p:cNvCxnSpPr/>
          <p:nvPr/>
        </p:nvCxnSpPr>
        <p:spPr>
          <a:xfrm flipV="1">
            <a:off x="2627784" y="3301517"/>
            <a:ext cx="648072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타원 20"/>
          <p:cNvSpPr/>
          <p:nvPr/>
        </p:nvSpPr>
        <p:spPr>
          <a:xfrm>
            <a:off x="3347864" y="326551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/>
          <p:nvPr/>
        </p:nvCxnSpPr>
        <p:spPr>
          <a:xfrm>
            <a:off x="2708176" y="5137718"/>
            <a:ext cx="6480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/>
          <p:cNvSpPr/>
          <p:nvPr/>
        </p:nvSpPr>
        <p:spPr>
          <a:xfrm>
            <a:off x="3428256" y="510171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720496" y="915182"/>
            <a:ext cx="459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광고분야</a:t>
            </a:r>
            <a:endParaRPr lang="ko-KR" altLang="en-US" sz="16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496" y="4487617"/>
            <a:ext cx="520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mtClean="0">
                <a:latin typeface="a아메리카노L" pitchFamily="18" charset="-127"/>
                <a:ea typeface="a아메리카노L" pitchFamily="18" charset="-127"/>
              </a:rPr>
              <a:t>마케팅 분야</a:t>
            </a:r>
            <a:endParaRPr lang="ko-KR" altLang="en-US" sz="16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0496" y="2598854"/>
            <a:ext cx="520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50" smtClean="0">
                <a:latin typeface="a아메리카노L" pitchFamily="18" charset="-127"/>
                <a:ea typeface="a아메리카노L" pitchFamily="18" charset="-127"/>
              </a:rPr>
              <a:t>리서치 분야</a:t>
            </a:r>
            <a:endParaRPr lang="ko-KR" altLang="en-US" sz="1600" spc="-15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5" name="그림 34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9" name="심리학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91680" y="1628800"/>
            <a:ext cx="583264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2" name="이등변 삼각형 2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512" y="126876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심리학과에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000" y="2420888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심리학과에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점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581727"/>
            <a:ext cx="939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내가 심리학과에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a아메리카노L" pitchFamily="18" charset="-127"/>
                <a:ea typeface="a아메리카노L" pitchFamily="18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이유</a:t>
            </a:r>
            <a:endParaRPr lang="en-US" altLang="ko-KR" sz="3200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590872" y="58614"/>
            <a:ext cx="7869560" cy="706090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수업을 마치며</a:t>
            </a:r>
            <a:r>
              <a:rPr lang="en-US" altLang="ko-KR" sz="3600" dirty="0" smtClean="0"/>
              <a:t>…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9" name="이등변 삼각형 3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0" name="이등변 삼각형 3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046060"/>
            <a:ext cx="5207714" cy="5191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17439" y="135614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0865" y="225219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399838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7439" y="486248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752" y="398038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225219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732164" y="301408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886" y="234220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0312" y="234220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9178" y="407039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6875" y="576897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453554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8104" y="126208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29" name="구부러진 연결선 46"/>
          <p:cNvCxnSpPr>
            <a:endCxn id="28" idx="0"/>
          </p:cNvCxnSpPr>
          <p:nvPr/>
        </p:nvCxnSpPr>
        <p:spPr>
          <a:xfrm flipV="1">
            <a:off x="5220072" y="126208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구부러진 연결선 46"/>
          <p:cNvCxnSpPr>
            <a:endCxn id="23" idx="0"/>
          </p:cNvCxnSpPr>
          <p:nvPr/>
        </p:nvCxnSpPr>
        <p:spPr>
          <a:xfrm rot="10800000" flipV="1">
            <a:off x="1047788" y="191015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구부러진 연결선 46"/>
          <p:cNvCxnSpPr>
            <a:endCxn id="24" idx="0"/>
          </p:cNvCxnSpPr>
          <p:nvPr/>
        </p:nvCxnSpPr>
        <p:spPr>
          <a:xfrm>
            <a:off x="6660232" y="205417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구부러진 연결선 46"/>
          <p:cNvCxnSpPr>
            <a:endCxn id="27" idx="0"/>
          </p:cNvCxnSpPr>
          <p:nvPr/>
        </p:nvCxnSpPr>
        <p:spPr>
          <a:xfrm rot="10800000" flipV="1">
            <a:off x="895160" y="410349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구부러진 연결선 46"/>
          <p:cNvCxnSpPr>
            <a:endCxn id="25" idx="2"/>
          </p:cNvCxnSpPr>
          <p:nvPr/>
        </p:nvCxnSpPr>
        <p:spPr>
          <a:xfrm flipV="1">
            <a:off x="6660232" y="490139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구부러진 연결선 46"/>
          <p:cNvCxnSpPr>
            <a:stCxn id="15" idx="2"/>
            <a:endCxn id="26" idx="2"/>
          </p:cNvCxnSpPr>
          <p:nvPr/>
        </p:nvCxnSpPr>
        <p:spPr>
          <a:xfrm rot="5400000" flipH="1" flipV="1">
            <a:off x="5454741" y="528745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686020"/>
            <a:ext cx="1337763" cy="1039254"/>
          </a:xfrm>
          <a:prstGeom prst="rect">
            <a:avLst/>
          </a:prstGeom>
        </p:spPr>
      </p:pic>
      <p:pic>
        <p:nvPicPr>
          <p:cNvPr id="36" name="그림 3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622124"/>
            <a:ext cx="1337763" cy="1039254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사회형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사회형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사람을 헌신적으로 보살펴주고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도와주고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어울리기 좋아하며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친절하고 정이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많아서 이타심이 많고 희생적이다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탐구형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과학적 적성이 높은 유형이고 공부를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좋아한다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논리적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분석적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합리적이며 신중하다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ko-KR" altLang="en-US" sz="1400" dirty="0" smtClean="0"/>
              <a:t>학문적 탐구나 이론적 부분을 중요하게 여긴다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5656" y="72008"/>
            <a:ext cx="6408712" cy="764704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심리학과란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80" b="45353" l="35273" r="54364">
                        <a14:foregroundMark x1="45455" y1="38364" x2="45455" y2="38364"/>
                        <a14:foregroundMark x1="43818" y1="38067" x2="43818" y2="38067"/>
                        <a14:foregroundMark x1="49091" y1="42305" x2="49091" y2="42305"/>
                        <a14:foregroundMark x1="50000" y1="39628" x2="50000" y2="39628"/>
                        <a14:foregroundMark x1="49818" y1="38662" x2="49818" y2="38662"/>
                        <a14:foregroundMark x1="46909" y1="37993" x2="46909" y2="37993"/>
                        <a14:foregroundMark x1="48364" y1="38662" x2="48364" y2="38662"/>
                        <a14:foregroundMark x1="44182" y1="40074" x2="44182" y2="40074"/>
                        <a14:foregroundMark x1="40182" y1="40743" x2="40182" y2="40743"/>
                        <a14:foregroundMark x1="40727" y1="44089" x2="40727" y2="44089"/>
                        <a14:foregroundMark x1="43091" y1="44461" x2="43091" y2="44461"/>
                        <a14:foregroundMark x1="44909" y1="43569" x2="44909" y2="43569"/>
                        <a14:foregroundMark x1="47091" y1="44164" x2="47091" y2="44164"/>
                        <a14:foregroundMark x1="48909" y1="44164" x2="48909" y2="44164"/>
                        <a14:foregroundMark x1="42909" y1="40520" x2="42909" y2="40520"/>
                        <a14:foregroundMark x1="38909" y1="39033" x2="38909" y2="39033"/>
                        <a14:foregroundMark x1="46364" y1="36877" x2="46364" y2="36877"/>
                        <a14:foregroundMark x1="41636" y1="37249" x2="41636" y2="37249"/>
                        <a14:foregroundMark x1="46727" y1="44907" x2="46727" y2="44907"/>
                        <a14:foregroundMark x1="48364" y1="44981" x2="48364" y2="44981"/>
                        <a14:foregroundMark x1="47091" y1="44907" x2="47091" y2="44907"/>
                        <a14:foregroundMark x1="46182" y1="45130" x2="46182" y2="45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36041" r="43196" b="53947"/>
          <a:stretch/>
        </p:blipFill>
        <p:spPr>
          <a:xfrm>
            <a:off x="2944915" y="2780928"/>
            <a:ext cx="3296089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414908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Noto Sans CJK KR Black" pitchFamily="34" charset="-127"/>
                <a:ea typeface="Noto Sans CJK KR Black" pitchFamily="34" charset="-127"/>
              </a:rPr>
              <a:t>그럼 나 지금 </a:t>
            </a:r>
            <a:endParaRPr lang="en-US" altLang="ko-KR" sz="24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2400" dirty="0" smtClean="0">
                <a:latin typeface="Noto Sans CJK KR Black" pitchFamily="34" charset="-127"/>
                <a:ea typeface="Noto Sans CJK KR Black" pitchFamily="34" charset="-127"/>
              </a:rPr>
              <a:t>무슨 생각하게</a:t>
            </a:r>
            <a:r>
              <a:rPr lang="en-US" altLang="ko-KR" sz="2400" dirty="0" smtClean="0">
                <a:latin typeface="Noto Sans CJK KR Black" pitchFamily="34" charset="-127"/>
                <a:ea typeface="Noto Sans CJK KR Black" pitchFamily="34" charset="-127"/>
              </a:rPr>
              <a:t>?</a:t>
            </a:r>
            <a:endParaRPr lang="ko-KR" altLang="en-US" sz="24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219557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Noto Sans CJK KR Black" pitchFamily="34" charset="-127"/>
                <a:ea typeface="Noto Sans CJK KR Black" pitchFamily="34" charset="-127"/>
              </a:rPr>
              <a:t>내 마음을 읽어봐</a:t>
            </a:r>
            <a:endParaRPr lang="ko-KR" altLang="en-US" sz="24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436510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내 남자친구는 </a:t>
            </a:r>
            <a:endParaRPr lang="en-US" altLang="ko-KR" sz="20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왜 자꾸 연락을 </a:t>
            </a:r>
            <a:endParaRPr lang="en-US" altLang="ko-KR" sz="20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안 할까</a:t>
            </a:r>
            <a:r>
              <a:rPr lang="en-US" altLang="ko-KR" sz="2000" dirty="0" smtClean="0">
                <a:latin typeface="Noto Sans CJK KR Black" pitchFamily="34" charset="-127"/>
                <a:ea typeface="Noto Sans CJK KR Black" pitchFamily="34" charset="-127"/>
              </a:rPr>
              <a:t>? </a:t>
            </a:r>
          </a:p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상담 좀 해줘</a:t>
            </a:r>
            <a:endParaRPr lang="ko-KR" altLang="en-US" sz="20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1254" y="171358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쟤가 </a:t>
            </a:r>
            <a:endParaRPr lang="en-US" altLang="ko-KR" sz="20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나 좋아하는 것 같아 </a:t>
            </a:r>
            <a:endParaRPr lang="en-US" altLang="ko-KR" sz="2000" dirty="0" smtClean="0">
              <a:latin typeface="Noto Sans CJK KR Black" pitchFamily="34" charset="-127"/>
              <a:ea typeface="Noto Sans CJK KR Black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Black" pitchFamily="34" charset="-127"/>
                <a:ea typeface="Noto Sans CJK KR Black" pitchFamily="34" charset="-127"/>
              </a:rPr>
              <a:t>아닌 것 같아</a:t>
            </a:r>
            <a:r>
              <a:rPr lang="en-US" altLang="ko-KR" sz="2000" dirty="0" smtClean="0">
                <a:latin typeface="Noto Sans CJK KR Black" pitchFamily="34" charset="-127"/>
                <a:ea typeface="Noto Sans CJK KR Black" pitchFamily="34" charset="-127"/>
              </a:rPr>
              <a:t>? </a:t>
            </a:r>
            <a:endParaRPr lang="ko-KR" altLang="en-US" sz="2000" dirty="0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306972" y="1196752"/>
            <a:ext cx="2184908" cy="2088232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652120" y="1412776"/>
            <a:ext cx="2160240" cy="2016224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032272" y="3571950"/>
            <a:ext cx="2315592" cy="2160240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796136" y="4005064"/>
            <a:ext cx="2232248" cy="2088232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/>
          <p:cNvCxnSpPr/>
          <p:nvPr/>
        </p:nvCxnSpPr>
        <p:spPr>
          <a:xfrm>
            <a:off x="3383868" y="2828148"/>
            <a:ext cx="432048" cy="3600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H="1">
            <a:off x="5261101" y="2924944"/>
            <a:ext cx="391019" cy="6470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347864" y="4869160"/>
            <a:ext cx="25202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 flipH="1" flipV="1">
            <a:off x="5364088" y="4999337"/>
            <a:ext cx="360040" cy="2613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타원 26"/>
          <p:cNvSpPr/>
          <p:nvPr/>
        </p:nvSpPr>
        <p:spPr>
          <a:xfrm>
            <a:off x="3852284" y="321717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5186156" y="361878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3634982" y="484484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292088" y="4927337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07904" y="2643732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Noto Sans CJK KR Black" pitchFamily="34" charset="-127"/>
                <a:ea typeface="Noto Sans CJK KR Black" pitchFamily="34" charset="-127"/>
              </a:rPr>
              <a:t>심리학과</a:t>
            </a:r>
            <a:r>
              <a:rPr lang="en-US" altLang="ko-KR" smtClean="0">
                <a:latin typeface="Noto Sans CJK KR Black" pitchFamily="34" charset="-127"/>
                <a:ea typeface="Noto Sans CJK KR Black" pitchFamily="34" charset="-127"/>
              </a:rPr>
              <a:t>, 22</a:t>
            </a:r>
            <a:r>
              <a:rPr lang="ko-KR" altLang="en-US" smtClean="0">
                <a:latin typeface="Noto Sans CJK KR Black" pitchFamily="34" charset="-127"/>
                <a:ea typeface="Noto Sans CJK KR Black" pitchFamily="34" charset="-127"/>
              </a:rPr>
              <a:t>살</a:t>
            </a:r>
            <a:endParaRPr lang="ko-KR" altLang="en-US">
              <a:latin typeface="Noto Sans CJK KR Black" pitchFamily="34" charset="-127"/>
              <a:ea typeface="Noto Sans CJK KR Black" pitchFamily="34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2348880"/>
            <a:ext cx="9144000" cy="2450012"/>
            <a:chOff x="0" y="2116460"/>
            <a:chExt cx="9144000" cy="2450012"/>
          </a:xfrm>
        </p:grpSpPr>
        <p:sp>
          <p:nvSpPr>
            <p:cNvPr id="37" name="직사각형 36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92718" y="2515300"/>
              <a:ext cx="25715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dirty="0" err="1" smtClean="0">
                  <a:latin typeface="a아메리카노B" pitchFamily="18" charset="-127"/>
                  <a:ea typeface="a아메리카노B" pitchFamily="18" charset="-127"/>
                </a:rPr>
                <a:t>독신술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  <a:p>
              <a:r>
                <a:rPr lang="ko-KR" altLang="en-US" sz="3600" dirty="0" err="1" smtClean="0">
                  <a:latin typeface="a아메리카노B" pitchFamily="18" charset="-127"/>
                  <a:ea typeface="a아메리카노B" pitchFamily="18" charset="-127"/>
                </a:rPr>
                <a:t>예언학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  <a:p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연애상담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55776" y="2515300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심리학은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9324528" y="0"/>
            <a:ext cx="4084134" cy="3000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사람들이 보는 심리학과는 어떨까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심리학과라고 하면 흔히들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사람 마음을 잘 읽을 것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’, 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연애상담을 잘 해줄 것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이라고 생각한다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사람들의 머리 속에 심리학 또는 심리학과는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‘독심술’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예언’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연애상담’ 등으로 자리잡고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있는 것 같다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심리학도들이 실제로 많이 받는 질문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0" name="그림 29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792088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심리학이란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864" y="1124744"/>
            <a:ext cx="8229600" cy="103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000" smtClean="0"/>
              <a:t>1800</a:t>
            </a:r>
            <a:r>
              <a:rPr lang="ko-KR" altLang="en-US" sz="2000" smtClean="0"/>
              <a:t>년대 </a:t>
            </a:r>
            <a:r>
              <a:rPr lang="en-US" altLang="ko-KR" sz="2000" smtClean="0"/>
              <a:t>‘</a:t>
            </a:r>
            <a:r>
              <a:rPr lang="ko-KR" altLang="en-US" sz="2000" smtClean="0"/>
              <a:t>철학</a:t>
            </a:r>
            <a:r>
              <a:rPr lang="en-US" altLang="ko-KR" sz="2000" smtClean="0"/>
              <a:t>’</a:t>
            </a:r>
            <a:r>
              <a:rPr lang="ko-KR" altLang="en-US" sz="2000" smtClean="0"/>
              <a:t>으로부터 분리되어 </a:t>
            </a:r>
            <a:endParaRPr lang="en-US" altLang="ko-KR" sz="2000" smtClean="0"/>
          </a:p>
          <a:p>
            <a:pPr marL="0" indent="0" algn="ctr">
              <a:buNone/>
            </a:pPr>
            <a:r>
              <a:rPr lang="ko-KR" altLang="en-US" sz="2000" smtClean="0"/>
              <a:t>지금의 심리학으로 발전</a:t>
            </a:r>
            <a:endParaRPr lang="en-US" altLang="ko-KR" sz="2000" smtClean="0"/>
          </a:p>
          <a:p>
            <a:pPr marL="0" indent="0" algn="ctr">
              <a:buNone/>
            </a:pPr>
            <a:endParaRPr lang="en-US" altLang="ko-KR" sz="2000"/>
          </a:p>
          <a:p>
            <a:pPr marL="0" indent="0" algn="ctr">
              <a:buNone/>
            </a:pPr>
            <a:endParaRPr lang="ko-KR" altLang="en-US" sz="200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36619" r="65755" b="36286"/>
          <a:stretch/>
        </p:blipFill>
        <p:spPr>
          <a:xfrm>
            <a:off x="5832400" y="1889429"/>
            <a:ext cx="1313582" cy="12857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3" t="34789" r="11490" b="33186"/>
          <a:stretch/>
        </p:blipFill>
        <p:spPr>
          <a:xfrm>
            <a:off x="2185392" y="1801415"/>
            <a:ext cx="1352724" cy="1461780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3550860" y="2532305"/>
            <a:ext cx="216292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>
            <a:endCxn id="3" idx="2"/>
          </p:cNvCxnSpPr>
          <p:nvPr/>
        </p:nvCxnSpPr>
        <p:spPr>
          <a:xfrm flipV="1">
            <a:off x="4633664" y="2161456"/>
            <a:ext cx="0" cy="3708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/>
          <p:cNvSpPr/>
          <p:nvPr/>
        </p:nvSpPr>
        <p:spPr>
          <a:xfrm>
            <a:off x="4597672" y="204487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393304" y="301625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철학의 연구주제 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720" y="301625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심리</a:t>
            </a:r>
            <a:r>
              <a:rPr lang="ko-KR" altLang="en-US">
                <a:latin typeface="a아메리카노L" pitchFamily="18" charset="-127"/>
                <a:ea typeface="a아메리카노L" pitchFamily="18" charset="-127"/>
              </a:rPr>
              <a:t>학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의 연구주제 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3304" y="3425655"/>
            <a:ext cx="280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자아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자유의지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아름다움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美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사랑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선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善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과 악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惡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의식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이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성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0404" y="3425655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자아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자유의지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아름다움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美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사랑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선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善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과 악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惡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의식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이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성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324528" y="0"/>
            <a:ext cx="4084134" cy="75251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심리학이란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 1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심리학은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1800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년대 과학적 방법론을 차용한다는 점에서 차별화되어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철학으로부터 분리되어 나온 학문이다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심리학이 연구하는 주제는 철학의 그것과 비슷한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즉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사람에 대한 관심을 바탕으로 한 인문학적 주제이다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그렇지만 방법론의 면에서 철학은 논리와 통찰을 사용하는 반면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심리학은 실험으로부터 얻어진 과학적 데이터를 근거로 한다는 점에서 차이가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 점을 학생들로 하여금 자연스럽게 상상해볼 수 있도록 하면 좋을 것 같아서 다음 슬라이드에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생각해보기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가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연구주제가 비슷하다는 점만 언급하고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그럼 차이점은 무엇인지 학생들이 스스로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생각해보도록 하고 슬라이드를 넘어가보자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22" name="그림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1" name="이등변 삼각형 2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이등변 삼각형 21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2880" y="44624"/>
            <a:ext cx="7941568" cy="720080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생각해보기</a:t>
            </a:r>
            <a:endParaRPr lang="ko-KR" altLang="en-US" sz="2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36619" r="65755" b="36286"/>
          <a:stretch/>
        </p:blipFill>
        <p:spPr>
          <a:xfrm>
            <a:off x="5770736" y="1995554"/>
            <a:ext cx="1313582" cy="12857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3" t="34789" r="11490" b="33186"/>
          <a:stretch/>
        </p:blipFill>
        <p:spPr>
          <a:xfrm>
            <a:off x="2123728" y="1907540"/>
            <a:ext cx="1352724" cy="1461780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489196" y="2638430"/>
            <a:ext cx="216292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31640" y="31223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철학의 연구주제 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31223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심리</a:t>
            </a:r>
            <a:r>
              <a:rPr lang="ko-KR" altLang="en-US">
                <a:latin typeface="a아메리카노L" pitchFamily="18" charset="-127"/>
                <a:ea typeface="a아메리카노L" pitchFamily="18" charset="-127"/>
              </a:rPr>
              <a:t>학</a:t>
            </a:r>
            <a:r>
              <a:rPr lang="ko-KR" altLang="en-US" smtClean="0">
                <a:latin typeface="a아메리카노L" pitchFamily="18" charset="-127"/>
                <a:ea typeface="a아메리카노L" pitchFamily="18" charset="-127"/>
              </a:rPr>
              <a:t>의 연구주제 </a:t>
            </a:r>
            <a:endParaRPr lang="ko-KR" altLang="en-US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3531780"/>
            <a:ext cx="280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자아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자유의지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아름다움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美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사랑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선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善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과 악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惡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의식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이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성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740" y="3531780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자아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자유의지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아름다움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美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사랑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선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善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과 악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(</a:t>
            </a: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惡</a:t>
            </a:r>
            <a:r>
              <a:rPr lang="en-US" altLang="ko-KR" sz="1600" dirty="0" smtClean="0">
                <a:latin typeface="Noto Sans CJK KR Medium" pitchFamily="34" charset="-127"/>
                <a:ea typeface="Noto Sans CJK KR Medium" pitchFamily="34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의식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Noto Sans CJK KR Medium" pitchFamily="34" charset="-127"/>
                <a:ea typeface="Noto Sans CJK KR Medium" pitchFamily="34" charset="-127"/>
              </a:rPr>
              <a:t>이</a:t>
            </a:r>
            <a:r>
              <a:rPr lang="ko-KR" altLang="en-US" sz="1600" dirty="0">
                <a:latin typeface="Noto Sans CJK KR Medium" pitchFamily="34" charset="-127"/>
                <a:ea typeface="Noto Sans CJK KR Medium" pitchFamily="34" charset="-127"/>
              </a:rPr>
              <a:t>성</a:t>
            </a:r>
            <a:endParaRPr lang="en-US" altLang="ko-KR" sz="16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>
              <a:lnSpc>
                <a:spcPct val="150000"/>
              </a:lnSpc>
            </a:pPr>
            <a:endParaRPr lang="ko-KR" altLang="en-US" sz="1600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 flipV="1">
            <a:off x="4572000" y="2267581"/>
            <a:ext cx="0" cy="3708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4536008" y="215100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518864" y="971436"/>
            <a:ext cx="8229600" cy="10367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sz="2000" smtClean="0"/>
              <a:t>철학과 비슷한 주제를 연구하는 심리학</a:t>
            </a:r>
            <a:r>
              <a:rPr lang="en-US" altLang="ko-KR" sz="2000" smtClean="0"/>
              <a:t>,</a:t>
            </a:r>
          </a:p>
          <a:p>
            <a:pPr marL="0" indent="0" algn="ctr">
              <a:buNone/>
            </a:pPr>
            <a:r>
              <a:rPr lang="ko-KR" altLang="en-US" sz="2000" smtClean="0">
                <a:ln>
                  <a:solidFill>
                    <a:sysClr val="windowText" lastClr="000000"/>
                  </a:solidFill>
                </a:ln>
              </a:rPr>
              <a:t>철학과 무엇이 다를까</a:t>
            </a:r>
            <a:r>
              <a:rPr lang="en-US" altLang="ko-KR" sz="2000" smtClean="0">
                <a:ln>
                  <a:solidFill>
                    <a:sysClr val="windowText" lastClr="000000"/>
                  </a:solidFill>
                </a:ln>
              </a:rPr>
              <a:t>? </a:t>
            </a:r>
          </a:p>
          <a:p>
            <a:pPr marL="0" indent="0" algn="ctr">
              <a:buNone/>
            </a:pPr>
            <a:r>
              <a:rPr lang="ko-KR" altLang="en-US" sz="2000" smtClean="0">
                <a:ln>
                  <a:solidFill>
                    <a:sysClr val="windowText" lastClr="000000"/>
                  </a:solidFill>
                </a:ln>
              </a:rPr>
              <a:t>무엇이 심리학을 심리학으로 만들까</a:t>
            </a:r>
            <a:r>
              <a:rPr lang="en-US" altLang="ko-KR" sz="2000" smtClean="0">
                <a:ln>
                  <a:solidFill>
                    <a:sysClr val="windowText" lastClr="000000"/>
                  </a:solidFill>
                </a:ln>
              </a:rPr>
              <a:t>?</a:t>
            </a:r>
            <a:endParaRPr lang="en-US" altLang="ko-KR" sz="2000">
              <a:ln>
                <a:solidFill>
                  <a:sysClr val="windowText" lastClr="000000"/>
                </a:solidFill>
              </a:ln>
            </a:endParaRPr>
          </a:p>
          <a:p>
            <a:pPr marL="0" indent="0" algn="ctr">
              <a:buNone/>
            </a:pPr>
            <a:endParaRPr lang="ko-KR" altLang="en-US" sz="20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37" name="이등변 삼각형 3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8" name="이등변 삼각형 3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648072"/>
          </a:xfrm>
        </p:spPr>
        <p:txBody>
          <a:bodyPr>
            <a:normAutofit/>
          </a:bodyPr>
          <a:lstStyle/>
          <a:p>
            <a:r>
              <a:rPr lang="ko-KR" altLang="en-US" sz="3600" dirty="0" smtClean="0"/>
              <a:t>심리학이란</a:t>
            </a:r>
            <a:r>
              <a:rPr lang="en-US" altLang="ko-KR" sz="3600" dirty="0" smtClean="0"/>
              <a:t>?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58516" y="1052736"/>
            <a:ext cx="5626968" cy="460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400" smtClean="0"/>
              <a:t>심리학은 어느 단과대학에 속해있나</a:t>
            </a:r>
            <a:r>
              <a:rPr lang="en-US" altLang="ko-KR" sz="2400" smtClean="0"/>
              <a:t>?</a:t>
            </a:r>
          </a:p>
          <a:p>
            <a:endParaRPr lang="ko-KR" altLang="en-US" sz="2400"/>
          </a:p>
        </p:txBody>
      </p:sp>
      <p:sp>
        <p:nvSpPr>
          <p:cNvPr id="5" name="직사각형 4"/>
          <p:cNvSpPr/>
          <p:nvPr/>
        </p:nvSpPr>
        <p:spPr>
          <a:xfrm>
            <a:off x="1115616" y="4487403"/>
            <a:ext cx="7056784" cy="504056"/>
          </a:xfrm>
          <a:prstGeom prst="rect">
            <a:avLst/>
          </a:prstGeom>
          <a:gradFill flip="none" rotWithShape="1">
            <a:gsLst>
              <a:gs pos="0">
                <a:srgbClr val="D1FA06">
                  <a:alpha val="84000"/>
                </a:srgbClr>
              </a:gs>
              <a:gs pos="50000">
                <a:srgbClr val="92D050"/>
              </a:gs>
              <a:gs pos="100000">
                <a:srgbClr val="58B4B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49411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Noto Sans CJK KR Bold" pitchFamily="34" charset="-127"/>
                <a:ea typeface="Noto Sans CJK KR Bold" pitchFamily="34" charset="-127"/>
              </a:rPr>
              <a:t>문</a:t>
            </a:r>
            <a:r>
              <a:rPr lang="ko-KR" altLang="en-US">
                <a:latin typeface="Noto Sans CJK KR Bold" pitchFamily="34" charset="-127"/>
                <a:ea typeface="Noto Sans CJK KR Bold" pitchFamily="34" charset="-127"/>
              </a:rPr>
              <a:t>과</a:t>
            </a:r>
            <a:r>
              <a:rPr lang="ko-KR" altLang="en-US" smtClean="0">
                <a:latin typeface="Noto Sans CJK KR Bold" pitchFamily="34" charset="-127"/>
                <a:ea typeface="Noto Sans CJK KR Bold" pitchFamily="34" charset="-127"/>
              </a:rPr>
              <a:t>대학</a:t>
            </a:r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49411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Noto Sans CJK KR Bold" pitchFamily="34" charset="-127"/>
                <a:ea typeface="Noto Sans CJK KR Bold" pitchFamily="34" charset="-127"/>
              </a:rPr>
              <a:t>과학대학</a:t>
            </a:r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86" y="191683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고려대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문과대학 </a:t>
            </a:r>
            <a:endParaRPr lang="en-US" altLang="ko-KR" sz="160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인문학부 </a:t>
            </a:r>
            <a:endParaRPr lang="ko-KR" altLang="en-US" sz="160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646" y="236135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서울대 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사회과학대</a:t>
            </a:r>
            <a:endParaRPr lang="en-US" altLang="ko-KR" sz="160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8646" y="316315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연</a:t>
            </a:r>
            <a:r>
              <a: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세</a:t>
            </a:r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대 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사회과학대</a:t>
            </a:r>
            <a:endParaRPr lang="en-US" altLang="ko-KR" sz="160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6650" y="1967123"/>
            <a:ext cx="223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하버드 </a:t>
            </a:r>
            <a:r>
              <a:rPr lang="en-US" altLang="ko-KR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 </a:t>
            </a:r>
          </a:p>
          <a:p>
            <a:pPr algn="ctr"/>
            <a:r>
              <a:rPr lang="en-US" altLang="ko-KR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College of </a:t>
            </a:r>
          </a:p>
          <a:p>
            <a:pPr algn="ctr"/>
            <a:r>
              <a:rPr lang="en-US" altLang="ko-KR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Social Science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4136" y="2999382"/>
            <a:ext cx="2159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스탠포드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en-US" altLang="ko-KR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School of Humanities&amp; Sciences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5128" y="2316950"/>
            <a:ext cx="1368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UC </a:t>
            </a:r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버클리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en-US" altLang="ko-KR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College of Letters &amp; Sciences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6130" y="1967123"/>
            <a:ext cx="179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노스이스턴 대학</a:t>
            </a:r>
            <a:endParaRPr lang="en-US" altLang="ko-KR" sz="1600" smtClean="0">
              <a:solidFill>
                <a:schemeClr val="tx1">
                  <a:lumMod val="65000"/>
                  <a:lumOff val="35000"/>
                </a:schemeClr>
              </a:solidFill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en-US" altLang="ko-KR" sz="16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CJK KR Medium" pitchFamily="34" charset="-127"/>
                <a:ea typeface="Noto Sans CJK KR Medium" pitchFamily="34" charset="-127"/>
              </a:rPr>
              <a:t>College of Science</a:t>
            </a:r>
          </a:p>
        </p:txBody>
      </p:sp>
      <p:cxnSp>
        <p:nvCxnSpPr>
          <p:cNvPr id="18" name="직선 연결선 17"/>
          <p:cNvCxnSpPr/>
          <p:nvPr/>
        </p:nvCxnSpPr>
        <p:spPr>
          <a:xfrm>
            <a:off x="1331640" y="2999382"/>
            <a:ext cx="0" cy="148802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H="1">
            <a:off x="3162722" y="3861048"/>
            <a:ext cx="5118" cy="62635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endCxn id="5" idx="0"/>
          </p:cNvCxnSpPr>
          <p:nvPr/>
        </p:nvCxnSpPr>
        <p:spPr>
          <a:xfrm>
            <a:off x="4644008" y="4138155"/>
            <a:ext cx="0" cy="34924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119204" y="3568768"/>
            <a:ext cx="0" cy="91863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7845300" y="2886336"/>
            <a:ext cx="0" cy="160106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1560" y="551723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문과대학</a:t>
            </a:r>
            <a:r>
              <a:rPr lang="ko-KR" altLang="en-US" sz="2400">
                <a:latin typeface="a아메리카노L" pitchFamily="18" charset="-127"/>
                <a:ea typeface="a아메리카노L" pitchFamily="18" charset="-127"/>
              </a:rPr>
              <a:t>과</a:t>
            </a:r>
            <a:r>
              <a:rPr lang="en-US" altLang="ko-KR" sz="240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2400" smtClean="0">
                <a:latin typeface="a아메리카노L" pitchFamily="18" charset="-127"/>
                <a:ea typeface="a아메리카노L" pitchFamily="18" charset="-127"/>
              </a:rPr>
              <a:t>과학대학 모두에 속하는 심리학</a:t>
            </a:r>
            <a:r>
              <a:rPr lang="en-US" altLang="ko-KR" sz="2400" smtClean="0">
                <a:latin typeface="a아메리카노L" pitchFamily="18" charset="-127"/>
                <a:ea typeface="a아메리카노L" pitchFamily="18" charset="-127"/>
              </a:rPr>
              <a:t>!</a:t>
            </a:r>
            <a:endParaRPr lang="ko-KR" altLang="en-US" sz="240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291696" y="287866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131840" y="3744888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608012" y="402808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Bold" pitchFamily="34" charset="-127"/>
              <a:ea typeface="Noto Sans CJK KR Bold" pitchFamily="34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6084168" y="345554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7812368" y="277690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9324528" y="0"/>
            <a:ext cx="4084134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심리학이란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 2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심리학은 인문학적 관심을 과학적 방법론을 통해 풀어간다는 점에서 인문학과 과학이 결합한 학문인데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소속 단과대만 봐도 이 점을 알 수 있다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고려대는 인문학부에 배정돼있는 반면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노스이스턴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대학에서는 최근 획기적으로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과학대학에 심리학과를 배정한 점을 대비시켜서 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위에 언급한 인문학과 과학의 통합적인 특성을 자연스럽게 유도하면 좋다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2607296" y="908720"/>
            <a:ext cx="3998788" cy="4013140"/>
          </a:xfrm>
          <a:prstGeom prst="rect">
            <a:avLst/>
          </a:prstGeom>
          <a:blipFill dpi="0" rotWithShape="1">
            <a:blip r:embed="rId4" cstate="print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86" b="97324" l="6000" r="90000">
                          <a14:foregroundMark x1="43000" y1="48829" x2="43000" y2="48829"/>
                          <a14:foregroundMark x1="50250" y1="93980" x2="50250" y2="93980"/>
                          <a14:foregroundMark x1="39500" y1="11371" x2="39500" y2="11371"/>
                          <a14:foregroundMark x1="37250" y1="11037" x2="37250" y2="11037"/>
                          <a14:foregroundMark x1="42500" y1="9699" x2="42500" y2="9699"/>
                          <a14:foregroundMark x1="45750" y1="8696" x2="45750" y2="8696"/>
                          <a14:foregroundMark x1="42250" y1="35452" x2="42250" y2="3545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936104"/>
          </a:xfrm>
        </p:spPr>
        <p:txBody>
          <a:bodyPr>
            <a:normAutofit/>
          </a:bodyPr>
          <a:lstStyle/>
          <a:p>
            <a:r>
              <a:rPr lang="ko-KR" altLang="en-US" sz="3600" smtClean="0"/>
              <a:t>그래서 대체</a:t>
            </a:r>
            <a:r>
              <a:rPr lang="en-US" altLang="ko-KR" sz="3600" smtClean="0"/>
              <a:t>,</a:t>
            </a:r>
            <a:r>
              <a:rPr lang="ko-KR" altLang="en-US" sz="3600" smtClean="0"/>
              <a:t> 심리학이란</a:t>
            </a:r>
            <a:r>
              <a:rPr lang="en-US" altLang="ko-KR" sz="3600" smtClean="0"/>
              <a:t>?</a:t>
            </a:r>
            <a:endParaRPr lang="ko-KR" altLang="en-US" sz="360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1907178"/>
            <a:ext cx="8229600" cy="22322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ko-KR" dirty="0" smtClean="0"/>
              <a:t> </a:t>
            </a:r>
            <a:r>
              <a:rPr lang="ko-KR" altLang="en-US" dirty="0" smtClean="0"/>
              <a:t>사람의 마음과 행동을 </a:t>
            </a:r>
            <a:endParaRPr lang="en-US" altLang="ko-KR" dirty="0" smtClean="0"/>
          </a:p>
          <a:p>
            <a:pPr marL="0" indent="0" algn="ctr">
              <a:buNone/>
            </a:pPr>
            <a:r>
              <a:rPr lang="ko-KR" altLang="en-US" dirty="0" smtClean="0"/>
              <a:t>과학적으로 </a:t>
            </a:r>
            <a:endParaRPr lang="en-US" altLang="ko-KR" dirty="0" smtClean="0"/>
          </a:p>
          <a:p>
            <a:pPr marL="0" indent="0" algn="ctr">
              <a:buNone/>
            </a:pPr>
            <a:r>
              <a:rPr lang="ko-KR" altLang="en-US" dirty="0" smtClean="0"/>
              <a:t>관찰하고 </a:t>
            </a:r>
            <a:endParaRPr lang="en-US" altLang="ko-KR" dirty="0" smtClean="0"/>
          </a:p>
          <a:p>
            <a:pPr marL="0" indent="0" algn="ctr">
              <a:buNone/>
            </a:pPr>
            <a:r>
              <a:rPr lang="ko-KR" altLang="en-US" dirty="0" smtClean="0"/>
              <a:t>설명하는 학</a:t>
            </a:r>
            <a:r>
              <a:rPr lang="ko-KR" altLang="en-US" dirty="0"/>
              <a:t>문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cxnSp>
        <p:nvCxnSpPr>
          <p:cNvPr id="7" name="직선 연결선 6"/>
          <p:cNvCxnSpPr/>
          <p:nvPr/>
        </p:nvCxnSpPr>
        <p:spPr>
          <a:xfrm>
            <a:off x="2843808" y="2411234"/>
            <a:ext cx="345638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3131840" y="2411234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H="1" flipV="1">
            <a:off x="2627784" y="2843281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252011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사람에 대한 관심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;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인문학적 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연구주제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635896" y="2915290"/>
            <a:ext cx="20882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5580112" y="2915290"/>
            <a:ext cx="0" cy="504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580112" y="3419346"/>
            <a:ext cx="14401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04248" y="2828489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mtClean="0"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20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smtClean="0">
                <a:latin typeface="Noto Sans CJK KR Medium" pitchFamily="34" charset="-127"/>
                <a:ea typeface="Noto Sans CJK KR Medium" pitchFamily="34" charset="-127"/>
              </a:rPr>
              <a:t>실증적이고</a:t>
            </a:r>
            <a:endParaRPr lang="en-US" altLang="ko-KR" sz="20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smtClean="0">
                <a:latin typeface="Noto Sans CJK KR Medium" pitchFamily="34" charset="-127"/>
                <a:ea typeface="Noto Sans CJK KR Medium" pitchFamily="34" charset="-127"/>
              </a:rPr>
              <a:t>객관적인 </a:t>
            </a:r>
            <a:endParaRPr lang="en-US" altLang="ko-KR" sz="200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smtClean="0">
                <a:latin typeface="Noto Sans CJK KR Medium" pitchFamily="34" charset="-127"/>
                <a:ea typeface="Noto Sans CJK KR Medium" pitchFamily="34" charset="-127"/>
              </a:rPr>
              <a:t>접근 방법</a:t>
            </a:r>
            <a:r>
              <a:rPr lang="en-US" altLang="ko-KR" sz="2000" smtClean="0">
                <a:latin typeface="Noto Sans CJK KR Medium" pitchFamily="34" charset="-127"/>
                <a:ea typeface="Noto Sans CJK KR Medium" pitchFamily="34" charset="-127"/>
              </a:rPr>
              <a:t>;</a:t>
            </a:r>
          </a:p>
          <a:p>
            <a:pPr algn="ctr"/>
            <a:r>
              <a:rPr lang="ko-KR" altLang="en-US" sz="200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과학적 방법론</a:t>
            </a:r>
            <a:endParaRPr lang="en-US" altLang="ko-KR" sz="200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endParaRPr lang="ko-KR" altLang="en-US" sz="200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9572" y="515719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생각해보기</a:t>
            </a:r>
            <a:r>
              <a:rPr lang="en-US" altLang="ko-KR" dirty="0" smtClean="0">
                <a:latin typeface="Noto Sans CJK KR Medium" pitchFamily="34" charset="-127"/>
                <a:ea typeface="Noto Sans CJK KR Medium" pitchFamily="34" charset="-127"/>
              </a:rPr>
              <a:t>; </a:t>
            </a:r>
          </a:p>
          <a:p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철학과 비슷한 인문학적 주제를 연구대상으로 하지만 철학은 논리와 통찰의 방법을 사용하는 반면</a:t>
            </a:r>
            <a:r>
              <a:rPr lang="en-US" altLang="ko-KR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dirty="0" smtClean="0">
                <a:latin typeface="Noto Sans CJK KR Medium" pitchFamily="34" charset="-127"/>
                <a:ea typeface="Noto Sans CJK KR Medium" pitchFamily="34" charset="-127"/>
              </a:rPr>
              <a:t>심리학은 과학적인 데이터를 통해 설명한다는 점이 다름 </a:t>
            </a:r>
            <a:endParaRPr lang="ko-KR" altLang="en-US" dirty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2535296" y="2803089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7108560" y="338334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9324528" y="0"/>
            <a:ext cx="4084134" cy="3000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심리학이란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 3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심리학의 정의를 설명하면서 사람의 마음과 행동을 연구한다는 점에서 인문학적이고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방법이 실증적이고 객관적이라는 점에서 과학적이다라는 점을 들어서 계속 강조한 특성을 다시 한번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집약적으로 정리하고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마무리로 슬라이드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생각해보기를 해설해주기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20" name="그림 19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8" name="이등변 삼각형 2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9" name="이등변 삼각형 2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1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6" grpId="0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2238</Words>
  <Application>Microsoft Office PowerPoint</Application>
  <PresentationFormat>화면 슬라이드 쇼(4:3)</PresentationFormat>
  <Paragraphs>541</Paragraphs>
  <Slides>26</Slides>
  <Notes>25</Notes>
  <HiddenSlides>0</HiddenSlides>
  <MMClips>3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44" baseType="lpstr">
      <vt:lpstr>굴림</vt:lpstr>
      <vt:lpstr>Arial</vt:lpstr>
      <vt:lpstr>나눔손글씨 펜</vt:lpstr>
      <vt:lpstr>나눔고딕 ExtraBold</vt:lpstr>
      <vt:lpstr>08서울남산체 EB</vt:lpstr>
      <vt:lpstr>Noto Sans CJK KR Bold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Noto Sans CJK KR Black</vt:lpstr>
      <vt:lpstr>Noto Sans Korean Regular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심리학과란?</vt:lpstr>
      <vt:lpstr>심리학이란?</vt:lpstr>
      <vt:lpstr>생각해보기</vt:lpstr>
      <vt:lpstr>심리학이란?</vt:lpstr>
      <vt:lpstr>그래서 대체, 심리학이란?</vt:lpstr>
      <vt:lpstr>그럼 무엇을 공부하나요?</vt:lpstr>
      <vt:lpstr>사회심리학</vt:lpstr>
      <vt:lpstr>임상심리학</vt:lpstr>
      <vt:lpstr>임상심리학 수업에서는…</vt:lpstr>
      <vt:lpstr>인지심리학</vt:lpstr>
      <vt:lpstr>활동해보기</vt:lpstr>
      <vt:lpstr>활동해보기</vt:lpstr>
      <vt:lpstr>인지심리학 수업에서는…</vt:lpstr>
      <vt:lpstr>소비자심리학</vt:lpstr>
      <vt:lpstr>소비자심리학 수업에서는…</vt:lpstr>
      <vt:lpstr>그 외 심리학과 과목들</vt:lpstr>
      <vt:lpstr>졸업 후 어떤 일을 할 수 있나요?</vt:lpstr>
      <vt:lpstr>PowerPoint 프레젠테이션</vt:lpstr>
      <vt:lpstr>졸업 후 어떤 일을 할 수 있나요?</vt:lpstr>
      <vt:lpstr>PowerPoint 프레젠테이션</vt:lpstr>
      <vt:lpstr>PowerPoint 프레젠테이션</vt:lpstr>
      <vt:lpstr>수업을 마치며…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심리학과</dc:title>
  <dc:creator>dahye</dc:creator>
  <cp:lastModifiedBy>user</cp:lastModifiedBy>
  <cp:revision>125</cp:revision>
  <dcterms:created xsi:type="dcterms:W3CDTF">2014-11-27T13:59:45Z</dcterms:created>
  <dcterms:modified xsi:type="dcterms:W3CDTF">2015-01-22T04:40:20Z</dcterms:modified>
</cp:coreProperties>
</file>