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3" r:id="rId2"/>
    <p:sldId id="312" r:id="rId3"/>
    <p:sldId id="316" r:id="rId4"/>
    <p:sldId id="314" r:id="rId5"/>
    <p:sldId id="283" r:id="rId6"/>
    <p:sldId id="299" r:id="rId7"/>
    <p:sldId id="285" r:id="rId8"/>
    <p:sldId id="300" r:id="rId9"/>
    <p:sldId id="289" r:id="rId10"/>
    <p:sldId id="291" r:id="rId11"/>
    <p:sldId id="292" r:id="rId12"/>
    <p:sldId id="293" r:id="rId13"/>
    <p:sldId id="303" r:id="rId14"/>
    <p:sldId id="305" r:id="rId15"/>
    <p:sldId id="287" r:id="rId16"/>
    <p:sldId id="260" r:id="rId17"/>
    <p:sldId id="315" r:id="rId18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나눔바른고딕" panose="020B0603020101020101" pitchFamily="50" charset="-127"/>
      <p:regular r:id="rId24"/>
      <p:bold r:id="rId25"/>
    </p:embeddedFont>
    <p:embeddedFont>
      <p:font typeface="휴먼모음T" panose="02030504000101010101" pitchFamily="18" charset="-127"/>
      <p:regular r:id="rId26"/>
    </p:embeddedFont>
    <p:embeddedFont>
      <p:font typeface="나눔고딕" panose="020D0604000000000000" pitchFamily="50" charset="-127"/>
      <p:regular r:id="rId27"/>
      <p:bold r:id="rId28"/>
    </p:embeddedFont>
    <p:embeddedFont>
      <p:font typeface="나눔고딕 ExtraBold" panose="020D0904000000000000" pitchFamily="50" charset="-127"/>
      <p:bold r:id="rId29"/>
    </p:embeddedFont>
    <p:embeddedFont>
      <p:font typeface="함초롬돋움" panose="02030504000101010101" pitchFamily="18" charset="-127"/>
      <p:regular r:id="rId30"/>
      <p:bold r:id="rId31"/>
    </p:embeddedFont>
    <p:embeddedFont>
      <p:font typeface="맑은 고딕" panose="020B0503020000020004" pitchFamily="50" charset="-127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21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정답 </a:t>
            </a:r>
            <a:r>
              <a:rPr lang="en-US" altLang="ko-KR" smtClean="0"/>
              <a:t>: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7680;&#54000;&#48120;&#46356;&#50612;&#44277;&#54617;&#44284;%20PPT\&#54532;&#47196;&#44536;&#47000;&#48141;.wmv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7680;&#54000;&#48120;&#46356;&#50612;&#44277;&#54617;&#44284;%20PPT\&#47680;&#54000;&#48120;&#46356;&#50612;&#54617;&#44284;.avi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멀티미디어학과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16" name="이등변 삼각형 1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이등변 삼각형 1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9" name="그림 28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6503">
            <a:off x="2216359" y="2750687"/>
            <a:ext cx="5064447" cy="338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직사각형 34"/>
          <p:cNvSpPr/>
          <p:nvPr/>
        </p:nvSpPr>
        <p:spPr>
          <a:xfrm>
            <a:off x="2232248" y="1628800"/>
            <a:ext cx="50760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어떤 구조로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어떻게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효과적으로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제작할 것인가를 결정하는 사전기획</a:t>
            </a:r>
            <a:endParaRPr lang="en-US" altLang="ko-KR" sz="24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멀티미디어 기획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1" name="직선 연결선 20"/>
          <p:cNvCxnSpPr>
            <a:stCxn id="20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/>
          <p:nvPr/>
        </p:nvSpPr>
        <p:spPr>
          <a:xfrm>
            <a:off x="9324528" y="0"/>
            <a:ext cx="40841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어떤 작품이 뚝딱 만들어지는 것은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그야말로 기적</a:t>
            </a:r>
            <a:r>
              <a:rPr lang="en-US" altLang="ko-KR" sz="1400" dirty="0" smtClean="0"/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제작 방법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구조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등에 대한 철저한 사전회의가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필요하므로 기획방법에 대해서도 배워야겠지</a:t>
            </a:r>
            <a:r>
              <a:rPr lang="en-US" altLang="ko-KR" sz="1400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9" name="그림 28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611560" y="1700808"/>
            <a:ext cx="8460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편집기를 이용해 영상을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편집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합성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하는 절차를 연습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&amp;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필요한 편집 원리와 </a:t>
            </a:r>
            <a:r>
              <a:rPr lang="ko-KR" altLang="en-US" sz="24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이펙터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기술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영상 편집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19" name="직선 연결선 18"/>
          <p:cNvCxnSpPr>
            <a:stCxn id="16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9324528" y="0"/>
            <a:ext cx="4084134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err="1" smtClean="0"/>
              <a:t>인터스텔라의</a:t>
            </a:r>
            <a:r>
              <a:rPr lang="ko-KR" altLang="en-US" sz="1400" dirty="0" smtClean="0"/>
              <a:t> 블랙홀처럼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실존하기 않거나 촬영하기 힘든 것들을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시각적으로 표현해내는 작업을 배운다</a:t>
            </a:r>
            <a:r>
              <a:rPr lang="en-US" altLang="ko-KR" sz="1400" dirty="0" smtClean="0"/>
              <a:t>.</a:t>
            </a:r>
          </a:p>
        </p:txBody>
      </p:sp>
      <p:grpSp>
        <p:nvGrpSpPr>
          <p:cNvPr id="22" name="그룹 21"/>
          <p:cNvGrpSpPr/>
          <p:nvPr/>
        </p:nvGrpSpPr>
        <p:grpSpPr>
          <a:xfrm rot="402093">
            <a:off x="1637137" y="3026065"/>
            <a:ext cx="5616624" cy="3096345"/>
            <a:chOff x="0" y="2564903"/>
            <a:chExt cx="9144001" cy="4176466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564903"/>
              <a:ext cx="4499992" cy="2385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54770" y="2564904"/>
              <a:ext cx="4689230" cy="2391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4667565"/>
              <a:ext cx="4454770" cy="2073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54770" y="4653136"/>
              <a:ext cx="4689231" cy="2088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9" name="그림 28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79823">
            <a:off x="2392798" y="2838806"/>
            <a:ext cx="4497485" cy="334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직사각형 34"/>
          <p:cNvSpPr/>
          <p:nvPr/>
        </p:nvSpPr>
        <p:spPr>
          <a:xfrm>
            <a:off x="576064" y="1628800"/>
            <a:ext cx="8460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고급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홈페이지 제작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시 필요한 게시판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방명록 제작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&amp;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웹 서버를 구축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관리하는 방법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웹 서버 구축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19" name="직선 연결선 18"/>
          <p:cNvCxnSpPr>
            <a:stCxn id="16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9324528" y="0"/>
            <a:ext cx="4084134" cy="1708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수많은 사람들이 궁금한 것을 물어보는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err="1" smtClean="0"/>
              <a:t>네이버와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구글</a:t>
            </a:r>
            <a:r>
              <a:rPr lang="ko-KR" altLang="en-US" sz="1400" dirty="0" smtClean="0"/>
              <a:t> 같은 홈페이지는 어떻게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만들어진 걸까</a:t>
            </a:r>
            <a:r>
              <a:rPr lang="en-US" altLang="ko-KR" sz="1400" dirty="0" smtClean="0"/>
              <a:t>? </a:t>
            </a:r>
            <a:r>
              <a:rPr lang="ko-KR" altLang="en-US" sz="1400" dirty="0" smtClean="0"/>
              <a:t> </a:t>
            </a:r>
            <a:endParaRPr lang="en-US" altLang="ko-K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9" name="그림 28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8315">
            <a:off x="2339838" y="3083132"/>
            <a:ext cx="4322525" cy="3194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직사각형 34"/>
          <p:cNvSpPr/>
          <p:nvPr/>
        </p:nvSpPr>
        <p:spPr>
          <a:xfrm>
            <a:off x="467544" y="1754813"/>
            <a:ext cx="8460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스토리 보드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작성법과 저작도구를 이용하여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CD-ROM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타이틀을 제작하는 방법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err="1" smtClean="0">
                <a:latin typeface="a아메리카노L" pitchFamily="18" charset="-127"/>
                <a:ea typeface="a아메리카노L" pitchFamily="18" charset="-127"/>
                <a:cs typeface="+mj-cs"/>
              </a:rPr>
              <a:t>컨텐츠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 편집 기법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19" name="직선 연결선 18"/>
          <p:cNvCxnSpPr>
            <a:stCxn id="16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9324528" y="0"/>
            <a:ext cx="4084134" cy="35394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이 장면에서 주인공이 어떻게 움직이고</a:t>
            </a:r>
            <a:r>
              <a:rPr lang="en-US" altLang="ko-KR" sz="14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어떤 대사를 한다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와 같은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스토리보드를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작성하는 방법과 </a:t>
            </a:r>
            <a:r>
              <a:rPr lang="en-US" altLang="ko-KR" sz="1400" dirty="0" smtClean="0"/>
              <a:t>CD-ROM</a:t>
            </a:r>
            <a:r>
              <a:rPr lang="ko-KR" altLang="en-US" sz="1400" dirty="0" smtClean="0"/>
              <a:t>타이틀을 만드는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방법을 배운다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 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*CD-ROM </a:t>
            </a:r>
            <a:r>
              <a:rPr lang="ko-KR" altLang="en-US" sz="1400" dirty="0" smtClean="0"/>
              <a:t>타이틀</a:t>
            </a:r>
            <a:endParaRPr lang="en-US" altLang="ko-KR" sz="1400" dirty="0" smtClean="0"/>
          </a:p>
          <a:p>
            <a:r>
              <a:rPr lang="ko-KR" altLang="en-US" sz="1400" dirty="0" smtClean="0"/>
              <a:t>일종의 기억장치인 </a:t>
            </a:r>
            <a:r>
              <a:rPr lang="en-US" altLang="ko-KR" sz="1400" dirty="0" smtClean="0"/>
              <a:t>CD-ROM(Compact Disk-Read Only Memory)</a:t>
            </a:r>
            <a:r>
              <a:rPr lang="ko-KR" altLang="en-US" sz="1400" dirty="0" smtClean="0"/>
              <a:t>에 영화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게임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데이터 베이스 등이 담겨 있는 것을 뜻하며 컴퓨터에 연결되어 동작한다</a:t>
            </a:r>
            <a:r>
              <a:rPr lang="en-US" altLang="ko-KR" sz="1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9" name="그림 28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5978">
            <a:off x="794616" y="2846160"/>
            <a:ext cx="3748777" cy="332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직사각형 34"/>
          <p:cNvSpPr/>
          <p:nvPr/>
        </p:nvSpPr>
        <p:spPr>
          <a:xfrm>
            <a:off x="2843808" y="1744360"/>
            <a:ext cx="38884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C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언어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기초 문법을 배워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기초 프로그래밍 능력 향상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324528" y="0"/>
            <a:ext cx="4084134" cy="36471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프로그래밍을 마법이라고 할 정도로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21C</a:t>
            </a:r>
            <a:r>
              <a:rPr lang="ko-KR" altLang="en-US" sz="1400" dirty="0" smtClean="0"/>
              <a:t>에 중요한 기술이라고 할 수 있어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*</a:t>
            </a:r>
            <a:r>
              <a:rPr lang="ko-KR" altLang="en-US" sz="1400" dirty="0" smtClean="0"/>
              <a:t>동영상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프로그래밍의 놀라운 힘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err="1" smtClean="0"/>
              <a:t>풀버전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http://www.youtube.com/watch?v=tSmPdqmpMmE</a:t>
            </a:r>
          </a:p>
        </p:txBody>
      </p:sp>
      <p:pic>
        <p:nvPicPr>
          <p:cNvPr id="16" name="프로그래밍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788024" y="3068960"/>
            <a:ext cx="3600400" cy="2700300"/>
          </a:xfrm>
          <a:prstGeom prst="rect">
            <a:avLst/>
          </a:prstGeom>
        </p:spPr>
      </p:pic>
      <p:sp>
        <p:nvSpPr>
          <p:cNvPr id="19" name="이등변 삼각형 18"/>
          <p:cNvSpPr/>
          <p:nvPr/>
        </p:nvSpPr>
        <p:spPr>
          <a:xfrm>
            <a:off x="4788024" y="5807005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48064" y="5733256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06_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컴퓨터 프로그래밍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4572000" y="1484784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3" name="직선 연결선 22"/>
          <p:cNvCxnSpPr>
            <a:stCxn id="22" idx="0"/>
          </p:cNvCxnSpPr>
          <p:nvPr/>
        </p:nvCxnSpPr>
        <p:spPr>
          <a:xfrm flipV="1">
            <a:off x="4644008" y="836712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5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8" name="그림 2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2060848"/>
            <a:ext cx="31333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8631" y="1412776"/>
            <a:ext cx="269156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389944"/>
            <a:ext cx="2376264" cy="203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717031"/>
            <a:ext cx="2664296" cy="17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직사각형 22"/>
          <p:cNvSpPr/>
          <p:nvPr/>
        </p:nvSpPr>
        <p:spPr>
          <a:xfrm>
            <a:off x="3635896" y="5301208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소프트웨어 개발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 r="9236"/>
          <a:stretch>
            <a:fillRect/>
          </a:stretch>
        </p:blipFill>
        <p:spPr bwMode="auto">
          <a:xfrm>
            <a:off x="6516216" y="3694200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직사각형 2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주로 게임 업계에 진출을 많이 하지만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그 밖에도 다양한 진출 분야가 있어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51520" y="4149080"/>
            <a:ext cx="316835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게임 업계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563888" y="2996952"/>
            <a:ext cx="2736304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방송 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PD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516216" y="2996952"/>
            <a:ext cx="2376264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IT(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정보기술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516216" y="5301208"/>
            <a:ext cx="2376264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그래픽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16" name="이등변 삼각형 15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이등변 삼각형 16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>
            <a:off x="1619672" y="5590981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0" name="그림 29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17232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4" name="멀티미디어학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91680" y="1604798"/>
            <a:ext cx="5760640" cy="3840426"/>
          </a:xfrm>
          <a:prstGeom prst="rect">
            <a:avLst/>
          </a:prstGeom>
        </p:spPr>
      </p:pic>
      <p:sp>
        <p:nvSpPr>
          <p:cNvPr id="19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27166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</a:t>
            </a:r>
            <a:r>
              <a:rPr lang="en-US" altLang="ko-KR" sz="320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멀티미디어학과에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199055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멀티미디어학과에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07186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멀티미디어학과에 </a:t>
            </a:r>
            <a:endParaRPr lang="en-US" altLang="ko-KR" sz="32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3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멀티미디어학과는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실재형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탐구형과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실재형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기계적 적성이 높은 유형으로 말수가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적은 편이고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남성적이며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솔직하고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소박하고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단순한 성격이다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기술 기계 장치에 소질이 있다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탐구형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과학적 적성이 높은 유형이고 공부를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좋아한다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논리적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분석적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합리적이며 신중하다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ko-KR" altLang="en-US" sz="1400" dirty="0" smtClean="0"/>
              <a:t>학문적 탐구나 이론적 부분을 중요하게 여긴다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1124744"/>
            <a:ext cx="1337763" cy="1039254"/>
          </a:xfrm>
          <a:prstGeom prst="rect">
            <a:avLst/>
          </a:prstGeom>
        </p:spPr>
      </p:pic>
      <p:pic>
        <p:nvPicPr>
          <p:cNvPr id="48" name="그림 47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556792"/>
            <a:ext cx="1337763" cy="103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64" name="이등변 삼각형 6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이등변 삼각형 6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8" name="그림 6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73" name="타원 72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4" name="직사각형 73"/>
          <p:cNvSpPr/>
          <p:nvPr/>
        </p:nvSpPr>
        <p:spPr>
          <a:xfrm>
            <a:off x="3948697" y="2978949"/>
            <a:ext cx="11993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멀티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미디어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22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19" name="자유형 18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799241">
              <a:off x="528193" y="1711261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게임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6959472" y="2564904"/>
            <a:ext cx="2184528" cy="2217230"/>
            <a:chOff x="1285823" y="3668246"/>
            <a:chExt cx="2184528" cy="2217230"/>
          </a:xfrm>
        </p:grpSpPr>
        <p:grpSp>
          <p:nvGrpSpPr>
            <p:cNvPr id="33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35" name="자유형 3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02472" y="4394720"/>
              <a:ext cx="192071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컴퓨터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5868144" y="1124744"/>
            <a:ext cx="1832246" cy="1800200"/>
            <a:chOff x="6108108" y="1412776"/>
            <a:chExt cx="1832246" cy="1800200"/>
          </a:xfrm>
        </p:grpSpPr>
        <p:grpSp>
          <p:nvGrpSpPr>
            <p:cNvPr id="23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20" name="자유형 19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54051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정보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5681805" y="4080722"/>
            <a:ext cx="1712952" cy="1896028"/>
            <a:chOff x="5681805" y="4080722"/>
            <a:chExt cx="1712952" cy="1896028"/>
          </a:xfrm>
        </p:grpSpPr>
        <p:grpSp>
          <p:nvGrpSpPr>
            <p:cNvPr id="44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47" name="자유형 46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 rot="952144">
              <a:off x="5846971" y="4292266"/>
              <a:ext cx="1342034" cy="15696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프로</a:t>
              </a:r>
              <a:endParaRPr lang="en-US" altLang="ko-KR" sz="4800" b="1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그램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2627784" y="4725144"/>
            <a:ext cx="1656184" cy="1786764"/>
            <a:chOff x="8315908" y="3068960"/>
            <a:chExt cx="1656184" cy="1786764"/>
          </a:xfrm>
        </p:grpSpPr>
        <p:grpSp>
          <p:nvGrpSpPr>
            <p:cNvPr id="32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40" name="자유형 39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8459937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기술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547664" y="2420888"/>
            <a:ext cx="1620350" cy="1644606"/>
            <a:chOff x="2538008" y="1248791"/>
            <a:chExt cx="1620350" cy="1644606"/>
          </a:xfrm>
        </p:grpSpPr>
        <p:grpSp>
          <p:nvGrpSpPr>
            <p:cNvPr id="42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45" name="자유형 44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627786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편집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539552" y="3645024"/>
            <a:ext cx="1712952" cy="1896028"/>
            <a:chOff x="3477434" y="4224738"/>
            <a:chExt cx="1712952" cy="1896028"/>
          </a:xfrm>
        </p:grpSpPr>
        <p:grpSp>
          <p:nvGrpSpPr>
            <p:cNvPr id="49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54" name="자유형 53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 rot="952144">
              <a:off x="3570466" y="4759447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제작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55" name="이등변 삼각형 54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7" name="그림 5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61" name="이등변 삼각형 6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7308304" y="2420888"/>
            <a:ext cx="15841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*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힌트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*</a:t>
            </a:r>
          </a:p>
          <a:p>
            <a:pPr fontAlgn="base"/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마침 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: /</a:t>
            </a:r>
          </a:p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명령 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: &lt;&gt;</a:t>
            </a:r>
          </a:p>
          <a:p>
            <a:pPr fontAlgn="base"/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fontAlgn="base"/>
            <a:r>
              <a:rPr lang="en-US" altLang="ko-KR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Html, head,</a:t>
            </a:r>
          </a:p>
          <a:p>
            <a:pPr fontAlgn="base"/>
            <a:r>
              <a:rPr lang="en-US" altLang="ko-KR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Body, h1, </a:t>
            </a:r>
            <a:r>
              <a:rPr lang="en-US" altLang="ko-KR" sz="20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img</a:t>
            </a:r>
            <a:r>
              <a:rPr lang="en-US" altLang="ko-KR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20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src</a:t>
            </a:r>
            <a:r>
              <a:rPr lang="en-US" altLang="ko-KR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p, </a:t>
            </a:r>
            <a:r>
              <a:rPr lang="en-US" altLang="ko-KR" sz="20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em</a:t>
            </a:r>
            <a:r>
              <a:rPr lang="en-US" altLang="ko-KR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h2</a:t>
            </a:r>
          </a:p>
        </p:txBody>
      </p:sp>
      <p:sp>
        <p:nvSpPr>
          <p:cNvPr id="85" name="직사각형 84"/>
          <p:cNvSpPr/>
          <p:nvPr/>
        </p:nvSpPr>
        <p:spPr>
          <a:xfrm>
            <a:off x="0" y="177281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이런 모습이 되기 위한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명령어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를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작성해보시오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3255168" y="0"/>
            <a:ext cx="2829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0" y="980728"/>
            <a:ext cx="385192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XHTML </a:t>
            </a:r>
            <a:r>
              <a:rPr lang="ko-KR" altLang="en-US" sz="40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맛 보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7" name="그림 16" descr="20141229_171915.jpg"/>
          <p:cNvPicPr>
            <a:picLocks noChangeAspect="1"/>
          </p:cNvPicPr>
          <p:nvPr/>
        </p:nvPicPr>
        <p:blipFill>
          <a:blip r:embed="rId5" cstate="print"/>
          <a:srcRect l="9864" t="5201" r="8194" b="20600"/>
          <a:stretch>
            <a:fillRect/>
          </a:stretch>
        </p:blipFill>
        <p:spPr>
          <a:xfrm>
            <a:off x="179512" y="2420888"/>
            <a:ext cx="6912768" cy="3456384"/>
          </a:xfrm>
          <a:prstGeom prst="rect">
            <a:avLst/>
          </a:prstGeom>
        </p:spPr>
      </p:pic>
      <p:pic>
        <p:nvPicPr>
          <p:cNvPr id="18" name="그림 17" descr="20141229_171923.jpg"/>
          <p:cNvPicPr>
            <a:picLocks noChangeAspect="1"/>
          </p:cNvPicPr>
          <p:nvPr/>
        </p:nvPicPr>
        <p:blipFill>
          <a:blip r:embed="rId6" cstate="print"/>
          <a:srcRect l="18900" t="21268" r="37001"/>
          <a:stretch>
            <a:fillRect/>
          </a:stretch>
        </p:blipFill>
        <p:spPr>
          <a:xfrm rot="5400000">
            <a:off x="1812525" y="93461"/>
            <a:ext cx="5256584" cy="6887101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9324528" y="0"/>
            <a:ext cx="4084134" cy="65556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en-US" altLang="ko-KR" sz="1400" dirty="0" smtClean="0"/>
              <a:t>*</a:t>
            </a:r>
            <a:r>
              <a:rPr lang="ko-KR" altLang="en-US" sz="1400" dirty="0" smtClean="0"/>
              <a:t>클릭하면 정답이 나타납니다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멀티미디어 학과에서 어떤 것들을 배우는지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살짝 맛 볼 수 있는 해보기입니다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상세 설명</a:t>
            </a:r>
            <a:r>
              <a:rPr lang="en-US" altLang="ko-KR" sz="1400" dirty="0" smtClean="0"/>
              <a:t>-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모든 </a:t>
            </a:r>
            <a:r>
              <a:rPr lang="en-US" altLang="ko-KR" sz="1400" dirty="0" smtClean="0"/>
              <a:t>&lt;</a:t>
            </a:r>
            <a:r>
              <a:rPr lang="ko-KR" altLang="en-US" sz="1400" dirty="0" smtClean="0"/>
              <a:t>명령어</a:t>
            </a:r>
            <a:r>
              <a:rPr lang="en-US" altLang="ko-KR" sz="1400" dirty="0" smtClean="0"/>
              <a:t>&gt;</a:t>
            </a:r>
            <a:r>
              <a:rPr lang="ko-KR" altLang="en-US" sz="1400" dirty="0" smtClean="0"/>
              <a:t>는 </a:t>
            </a:r>
            <a:r>
              <a:rPr lang="en-US" altLang="ko-KR" sz="1400" dirty="0" smtClean="0"/>
              <a:t>&lt;/</a:t>
            </a:r>
            <a:r>
              <a:rPr lang="ko-KR" altLang="en-US" sz="1400" dirty="0" smtClean="0"/>
              <a:t>명령어</a:t>
            </a:r>
            <a:r>
              <a:rPr lang="en-US" altLang="ko-KR" sz="1400" dirty="0" smtClean="0"/>
              <a:t>&gt;</a:t>
            </a:r>
            <a:r>
              <a:rPr lang="ko-KR" altLang="en-US" sz="1400" dirty="0" smtClean="0"/>
              <a:t>로 끝맺어야 합니다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&lt;html&gt; html</a:t>
            </a:r>
            <a:r>
              <a:rPr lang="ko-KR" altLang="en-US" sz="1400" dirty="0" smtClean="0"/>
              <a:t>이 시작됨을 알립니다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&lt;head&gt; </a:t>
            </a:r>
            <a:r>
              <a:rPr lang="ko-KR" altLang="en-US" sz="1400" dirty="0" smtClean="0"/>
              <a:t>페이지의 제목 부분이 시작됩니다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&lt;title&gt; </a:t>
            </a:r>
            <a:r>
              <a:rPr lang="ko-KR" altLang="en-US" sz="1400" dirty="0" smtClean="0"/>
              <a:t>페이지의 타이틀입니다</a:t>
            </a:r>
            <a:r>
              <a:rPr lang="en-US" altLang="ko-KR" sz="1400" dirty="0" smtClean="0"/>
              <a:t>. &lt;/title&gt;</a:t>
            </a:r>
          </a:p>
          <a:p>
            <a:pPr fontAlgn="base"/>
            <a:r>
              <a:rPr lang="en-US" altLang="ko-KR" sz="1400" dirty="0" smtClean="0"/>
              <a:t>&lt;/head&gt; </a:t>
            </a:r>
            <a:r>
              <a:rPr lang="ko-KR" altLang="en-US" sz="1400" dirty="0" smtClean="0"/>
              <a:t>제목의 끝입니다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&lt;body&gt;</a:t>
            </a:r>
            <a:r>
              <a:rPr lang="ko-KR" altLang="en-US" sz="1400" dirty="0" smtClean="0"/>
              <a:t>페이지의 본문의 시작입니다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&lt;h1&gt; </a:t>
            </a:r>
            <a:r>
              <a:rPr lang="ko-KR" altLang="en-US" sz="1400" dirty="0" smtClean="0"/>
              <a:t>이 부분이 제목이라고 브라우저에 알립니다</a:t>
            </a:r>
            <a:r>
              <a:rPr lang="en-US" altLang="ko-KR" sz="1400" dirty="0" smtClean="0"/>
              <a:t>. &lt;/h1&gt;</a:t>
            </a:r>
          </a:p>
          <a:p>
            <a:pPr fontAlgn="base"/>
            <a:r>
              <a:rPr lang="en-US" altLang="ko-KR" sz="1400" dirty="0" smtClean="0"/>
              <a:t>&lt;</a:t>
            </a:r>
            <a:r>
              <a:rPr lang="en-US" altLang="ko-KR" sz="1400" dirty="0" err="1" smtClean="0"/>
              <a:t>img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src</a:t>
            </a:r>
            <a:r>
              <a:rPr lang="en-US" altLang="ko-KR" sz="1400" dirty="0" smtClean="0"/>
              <a:t>=“drinks.gif”&gt; </a:t>
            </a:r>
            <a:r>
              <a:rPr lang="ko-KR" altLang="en-US" sz="1400" dirty="0" smtClean="0"/>
              <a:t>그림을 이곳에 위치시킵니다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&lt;p&gt; </a:t>
            </a:r>
            <a:r>
              <a:rPr lang="ko-KR" altLang="en-US" sz="1400" dirty="0" smtClean="0"/>
              <a:t>문단의 시작 부분입니다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</a:t>
            </a:r>
            <a:r>
              <a:rPr lang="en-US" altLang="ko-KR" sz="1400" dirty="0" err="1" smtClean="0"/>
              <a:t>em</a:t>
            </a:r>
            <a:r>
              <a:rPr lang="en-US" altLang="ko-KR" sz="1400" dirty="0" smtClean="0"/>
              <a:t>&gt; </a:t>
            </a:r>
            <a:r>
              <a:rPr lang="ko-KR" altLang="en-US" sz="1400" dirty="0" smtClean="0"/>
              <a:t>이 텍스트를 강조합니다</a:t>
            </a:r>
            <a:r>
              <a:rPr lang="en-US" altLang="ko-KR" sz="1400" dirty="0" smtClean="0"/>
              <a:t>. &lt;/</a:t>
            </a:r>
            <a:r>
              <a:rPr lang="en-US" altLang="ko-KR" sz="1400" dirty="0" err="1" smtClean="0"/>
              <a:t>em</a:t>
            </a:r>
            <a:r>
              <a:rPr lang="en-US" altLang="ko-KR" sz="1400" dirty="0" smtClean="0"/>
              <a:t>&gt;</a:t>
            </a:r>
          </a:p>
          <a:p>
            <a:pPr fontAlgn="base"/>
            <a:r>
              <a:rPr lang="en-US" altLang="ko-KR" sz="1400" dirty="0" smtClean="0"/>
              <a:t>&lt;/p&gt; </a:t>
            </a:r>
            <a:r>
              <a:rPr lang="ko-KR" altLang="en-US" sz="1400" dirty="0" smtClean="0"/>
              <a:t>문단의 끝입니다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&lt;h2&gt;</a:t>
            </a:r>
            <a:r>
              <a:rPr lang="ko-KR" altLang="en-US" sz="1400" dirty="0" smtClean="0"/>
              <a:t>이 부분이 하위제목이라고 브라우저에 알립니다</a:t>
            </a:r>
            <a:r>
              <a:rPr lang="en-US" altLang="ko-KR" sz="1400" dirty="0" smtClean="0"/>
              <a:t>. &lt;/h2&gt;</a:t>
            </a:r>
          </a:p>
          <a:p>
            <a:pPr fontAlgn="base"/>
            <a:r>
              <a:rPr lang="en-US" altLang="ko-KR" sz="1400" dirty="0" smtClean="0"/>
              <a:t>&lt;p&gt; </a:t>
            </a:r>
            <a:r>
              <a:rPr lang="ko-KR" altLang="en-US" sz="1400" dirty="0" smtClean="0"/>
              <a:t>또 다른 문단의 시작입니다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&lt;/p&gt; </a:t>
            </a:r>
            <a:r>
              <a:rPr lang="ko-KR" altLang="en-US" sz="1400" dirty="0" smtClean="0"/>
              <a:t>문단의 끝입니다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&lt;/body&gt; </a:t>
            </a:r>
            <a:r>
              <a:rPr lang="ko-KR" altLang="en-US" sz="1400" dirty="0" smtClean="0"/>
              <a:t>본문의 끝입니다</a:t>
            </a:r>
            <a:r>
              <a:rPr lang="en-US" altLang="ko-KR" sz="1400" dirty="0" smtClean="0"/>
              <a:t>.</a:t>
            </a:r>
          </a:p>
          <a:p>
            <a:pPr fontAlgn="base"/>
            <a:r>
              <a:rPr lang="en-US" altLang="ko-KR" sz="1400" dirty="0" smtClean="0"/>
              <a:t>&lt;/html&gt; html</a:t>
            </a:r>
            <a:r>
              <a:rPr lang="ko-KR" altLang="en-US" sz="1400" dirty="0" smtClean="0"/>
              <a:t>의 끝이라고 브라우저에 알립니다</a:t>
            </a:r>
            <a:r>
              <a:rPr lang="en-US" altLang="ko-KR" sz="1400" dirty="0" smtClean="0"/>
              <a:t>.</a:t>
            </a:r>
          </a:p>
        </p:txBody>
      </p:sp>
      <p:pic>
        <p:nvPicPr>
          <p:cNvPr id="15" name="Picture 2" descr="동그라미재단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직사각형 5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이등변 삼각형 1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6" name="제목 1"/>
          <p:cNvSpPr txBox="1">
            <a:spLocks/>
          </p:cNvSpPr>
          <p:nvPr/>
        </p:nvSpPr>
        <p:spPr>
          <a:xfrm>
            <a:off x="2195736" y="72008"/>
            <a:ext cx="48965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멀티미디어학과는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9" name="그림 28" descr="멀티미디어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6284" y="1412776"/>
            <a:ext cx="7652140" cy="453650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8032" y="4293096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창의적으로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제작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개발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등을 하는</a:t>
            </a:r>
            <a:endParaRPr lang="en-US" altLang="ko-KR" sz="20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다기능 기술자 양성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2627784" y="2204864"/>
            <a:ext cx="432048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noProof="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정보의 형태를 보다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 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효과적이고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시각적인 정보로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noProof="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제작하는 학문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2987824" y="4221088"/>
            <a:ext cx="1440160" cy="293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3059832" y="4221089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H="1" flipV="1">
            <a:off x="2555776" y="4653136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3635896" y="3645024"/>
            <a:ext cx="15121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19" name="이등변 삼각형 1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이등변 삼각형 2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412776"/>
            <a:ext cx="1368152" cy="197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355615"/>
            <a:ext cx="1512168" cy="207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1340768"/>
            <a:ext cx="1440160" cy="196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3717032"/>
            <a:ext cx="1440160" cy="199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6830" y="3717032"/>
            <a:ext cx="134914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26295" y="3717032"/>
            <a:ext cx="1473897" cy="205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3717032"/>
            <a:ext cx="1440160" cy="20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0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9324528" y="0"/>
            <a:ext cx="4084134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멀티미디어학과에서 배우는 과목은 주로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게임 프로그래밍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그래픽 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영상과 관련이 있어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0" name="이등변 삼각형 1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1" name="이등변 삼각형 2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3" name="그림 2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4885">
            <a:off x="2233766" y="2807697"/>
            <a:ext cx="4433983" cy="3431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직사각형 14"/>
          <p:cNvSpPr/>
          <p:nvPr/>
        </p:nvSpPr>
        <p:spPr>
          <a:xfrm>
            <a:off x="2123728" y="1628800"/>
            <a:ext cx="5076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멀티미디어의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4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가지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기초기술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과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기반기술 및 미디어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응용</a:t>
            </a:r>
            <a:endParaRPr lang="en-US" altLang="ko-KR" sz="24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멀티미디어개론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9" name="직선 연결선 28"/>
          <p:cNvCxnSpPr>
            <a:stCxn id="18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9324528" y="0"/>
            <a:ext cx="4084134" cy="23544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*</a:t>
            </a:r>
            <a:r>
              <a:rPr lang="ko-KR" altLang="en-US" sz="1400" dirty="0" smtClean="0"/>
              <a:t>참고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멀티미디어의 </a:t>
            </a:r>
            <a:r>
              <a:rPr lang="en-US" altLang="ko-KR" sz="1400" dirty="0" smtClean="0"/>
              <a:t>4</a:t>
            </a:r>
            <a:r>
              <a:rPr lang="ko-KR" altLang="en-US" sz="1400" dirty="0" smtClean="0"/>
              <a:t>가지 기초기술</a:t>
            </a:r>
            <a:r>
              <a:rPr lang="en-US" altLang="ko-KR" sz="1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정보저장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시스템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압축복원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통신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멀티미디어라는 학문에 대해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전반적으로 배운다고 보면 된다</a:t>
            </a:r>
            <a:r>
              <a:rPr lang="en-US" altLang="ko-KR" sz="14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52718</TotalTime>
  <Words>1023</Words>
  <Application>Microsoft Office PowerPoint</Application>
  <PresentationFormat>화면 슬라이드 쇼(4:3)</PresentationFormat>
  <Paragraphs>244</Paragraphs>
  <Slides>17</Slides>
  <Notes>16</Notes>
  <HiddenSlides>0</HiddenSlides>
  <MMClips>2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0" baseType="lpstr">
      <vt:lpstr>굴림</vt:lpstr>
      <vt:lpstr>Arial</vt:lpstr>
      <vt:lpstr>Noto Sans CJK KR Medium</vt:lpstr>
      <vt:lpstr>08서울남산체 EB</vt:lpstr>
      <vt:lpstr>Verdana</vt:lpstr>
      <vt:lpstr>나눔바른고딕</vt:lpstr>
      <vt:lpstr>휴먼모음T</vt:lpstr>
      <vt:lpstr>나눔고딕</vt:lpstr>
      <vt:lpstr>나눔고딕 ExtraBold</vt:lpstr>
      <vt:lpstr>a아메리카노L</vt:lpstr>
      <vt:lpstr>함초롬돋움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99</cp:revision>
  <dcterms:created xsi:type="dcterms:W3CDTF">2014-07-16T08:27:59Z</dcterms:created>
  <dcterms:modified xsi:type="dcterms:W3CDTF">2015-01-22T04:37:48Z</dcterms:modified>
</cp:coreProperties>
</file>