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4" r:id="rId3"/>
    <p:sldId id="256" r:id="rId4"/>
    <p:sldId id="262" r:id="rId5"/>
    <p:sldId id="263" r:id="rId6"/>
    <p:sldId id="291" r:id="rId7"/>
    <p:sldId id="292" r:id="rId8"/>
    <p:sldId id="294" r:id="rId9"/>
    <p:sldId id="293" r:id="rId10"/>
    <p:sldId id="278" r:id="rId11"/>
    <p:sldId id="295" r:id="rId12"/>
    <p:sldId id="279" r:id="rId13"/>
    <p:sldId id="298" r:id="rId14"/>
    <p:sldId id="299" r:id="rId15"/>
    <p:sldId id="302" r:id="rId16"/>
    <p:sldId id="303" r:id="rId17"/>
    <p:sldId id="301" r:id="rId18"/>
    <p:sldId id="287" r:id="rId19"/>
    <p:sldId id="277" r:id="rId20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654"/>
    <a:srgbClr val="853356"/>
    <a:srgbClr val="A6124A"/>
    <a:srgbClr val="B21827"/>
    <a:srgbClr val="973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4" autoAdjust="0"/>
  </p:normalViewPr>
  <p:slideViewPr>
    <p:cSldViewPr snapToObjects="1" showGuides="1">
      <p:cViewPr>
        <p:scale>
          <a:sx n="73" d="100"/>
          <a:sy n="73" d="100"/>
        </p:scale>
        <p:origin x="-1642" y="-58"/>
      </p:cViewPr>
      <p:guideLst>
        <p:guide orient="horz" pos="2160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6" d="100"/>
          <a:sy n="86" d="100"/>
        </p:scale>
        <p:origin x="-192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ko-KR" altLang="en-US" sz="3600" dirty="0" smtClean="0"/>
              <a:t>상품 </a:t>
            </a:r>
            <a:r>
              <a:rPr lang="ko-KR" altLang="en-US" sz="3600" dirty="0" err="1" smtClean="0"/>
              <a:t>구매시</a:t>
            </a:r>
            <a:r>
              <a:rPr lang="ko-KR" altLang="en-US" sz="3600" dirty="0" smtClean="0"/>
              <a:t> 고려하는 부분</a:t>
            </a:r>
            <a:endParaRPr lang="en-US" altLang="ko-KR" sz="3600" dirty="0"/>
          </a:p>
        </c:rich>
      </c:tx>
      <c:layout>
        <c:manualLayout>
          <c:xMode val="edge"/>
          <c:yMode val="edge"/>
          <c:x val="0.17126021104344671"/>
          <c:y val="3.46317922397880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맛</c:v>
                </c:pt>
                <c:pt idx="1">
                  <c:v>영양</c:v>
                </c:pt>
                <c:pt idx="2">
                  <c:v>가격</c:v>
                </c:pt>
                <c:pt idx="3">
                  <c:v>편의성</c:v>
                </c:pt>
                <c:pt idx="4">
                  <c:v>매장분위기</c:v>
                </c:pt>
                <c:pt idx="5">
                  <c:v>신선도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</c:v>
                </c:pt>
                <c:pt idx="1">
                  <c:v>1</c:v>
                </c:pt>
                <c:pt idx="2">
                  <c:v>19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171823058486818"/>
          <c:y val="0.20798091015622336"/>
          <c:w val="0.23581822851557521"/>
          <c:h val="0.75775124956233064"/>
        </c:manualLayout>
      </c:layout>
      <c:overlay val="0"/>
      <c:txPr>
        <a:bodyPr/>
        <a:lstStyle/>
        <a:p>
          <a:pPr>
            <a:defRPr sz="2000"/>
          </a:pPr>
          <a:endParaRPr lang="ko-K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ko-KR" altLang="en-US" sz="4000" dirty="0" smtClean="0"/>
              <a:t>평소 이용하는 빵집</a:t>
            </a:r>
            <a:endParaRPr lang="ko-KR" altLang="en-US" sz="4000" dirty="0"/>
          </a:p>
        </c:rich>
      </c:tx>
      <c:layout>
        <c:manualLayout>
          <c:xMode val="edge"/>
          <c:yMode val="edge"/>
          <c:x val="0.2299382716049382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65432098765454E-2"/>
          <c:y val="0.15328685474276918"/>
          <c:w val="0.90123456790123313"/>
          <c:h val="0.777813885529136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3"/>
          <c:dPt>
            <c:idx val="0"/>
            <c:bubble3D val="0"/>
            <c:explosion val="0"/>
          </c:dPt>
          <c:dPt>
            <c:idx val="1"/>
            <c:bubble3D val="0"/>
            <c:explosion val="6"/>
          </c:dPt>
          <c:dLbls>
            <c:txPr>
              <a:bodyPr/>
              <a:lstStyle/>
              <a:p>
                <a:pPr>
                  <a:defRPr sz="2400" b="1"/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동네빵집</c:v>
                </c:pt>
                <c:pt idx="1">
                  <c:v>프렌차이즈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83106056087552E-2"/>
          <c:y val="0.1308511889763842"/>
          <c:w val="0.89816344242560009"/>
          <c:h val="0.74629758866353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동네빵집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접근성</c:v>
                </c:pt>
                <c:pt idx="1">
                  <c:v>신뢰성</c:v>
                </c:pt>
                <c:pt idx="2">
                  <c:v>맛</c:v>
                </c:pt>
                <c:pt idx="3">
                  <c:v>다양성</c:v>
                </c:pt>
                <c:pt idx="4">
                  <c:v>신선도</c:v>
                </c:pt>
                <c:pt idx="5">
                  <c:v>기타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프렌차이즈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접근성</c:v>
                </c:pt>
                <c:pt idx="1">
                  <c:v>신뢰성</c:v>
                </c:pt>
                <c:pt idx="2">
                  <c:v>맛</c:v>
                </c:pt>
                <c:pt idx="3">
                  <c:v>다양성</c:v>
                </c:pt>
                <c:pt idx="4">
                  <c:v>신선도</c:v>
                </c:pt>
                <c:pt idx="5">
                  <c:v>기타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5</c:v>
                </c:pt>
                <c:pt idx="2">
                  <c:v>16</c:v>
                </c:pt>
                <c:pt idx="3">
                  <c:v>14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883648"/>
        <c:axId val="225885184"/>
      </c:barChart>
      <c:catAx>
        <c:axId val="225883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25885184"/>
        <c:crosses val="autoZero"/>
        <c:auto val="1"/>
        <c:lblAlgn val="ctr"/>
        <c:lblOffset val="100"/>
        <c:noMultiLvlLbl val="0"/>
      </c:catAx>
      <c:valAx>
        <c:axId val="225885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588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73236628417264"/>
          <c:y val="0.19034690433741699"/>
          <c:w val="0.18171232701631237"/>
          <c:h val="0.149907519201589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58403455961202E-2"/>
          <c:y val="0.10740649185795396"/>
          <c:w val="0.90585414899146277"/>
          <c:h val="0.57121021477642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동네빵집(%)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영업시간</c:v>
                </c:pt>
                <c:pt idx="1">
                  <c:v>빵의신선도</c:v>
                </c:pt>
                <c:pt idx="2">
                  <c:v>매장분위기</c:v>
                </c:pt>
                <c:pt idx="3">
                  <c:v>친절서비스</c:v>
                </c:pt>
                <c:pt idx="4">
                  <c:v>제품의 다양성</c:v>
                </c:pt>
                <c:pt idx="5">
                  <c:v>기타</c:v>
                </c:pt>
                <c:pt idx="6">
                  <c:v>없다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31</c:v>
                </c:pt>
                <c:pt idx="5">
                  <c:v>3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86880"/>
        <c:axId val="235280640"/>
      </c:barChart>
      <c:catAx>
        <c:axId val="234986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35280640"/>
        <c:crosses val="autoZero"/>
        <c:auto val="1"/>
        <c:lblAlgn val="ctr"/>
        <c:lblOffset val="100"/>
        <c:noMultiLvlLbl val="0"/>
      </c:catAx>
      <c:valAx>
        <c:axId val="23528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498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163464335751161"/>
          <c:y val="1.0732462230714761E-3"/>
          <c:w val="0.5125699755458365"/>
          <c:h val="7.672170473070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D70E54E-AAD1-409C-A251-C48E363B94FF}" type="datetimeFigureOut">
              <a:rPr lang="ko-KR" altLang="en-US"/>
              <a:pPr>
                <a:defRPr/>
              </a:pPr>
              <a:t>2015-01-23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06A8E39-36D0-4FBA-BE4F-3A157C0492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84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347DC1-A8BD-40C3-B317-305B64B2C623}" type="datetimeFigureOut">
              <a:rPr lang="ko-KR" altLang="en-US"/>
              <a:pPr>
                <a:defRPr/>
              </a:pPr>
              <a:t>2015-01-23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99" tIns="45350" rIns="90699" bIns="4535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EE93B9-10D4-43AE-8BA0-FE894796CA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066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23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57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62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28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1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25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32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4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410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5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81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endParaRPr lang="en-US" altLang="ko-KR" sz="1200" b="1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16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05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98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38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58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E93B9-10D4-43AE-8BA0-FE894796CA30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77800" y="857250"/>
            <a:ext cx="8788400" cy="5786438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" name="Picture 3" descr="D:\04.사무국활동\명함&amp;간판\간판-1 cop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23793" r="8551" b="53345"/>
          <a:stretch>
            <a:fillRect/>
          </a:stretch>
        </p:blipFill>
        <p:spPr bwMode="auto">
          <a:xfrm>
            <a:off x="5286375" y="142875"/>
            <a:ext cx="2759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072438" y="357188"/>
            <a:ext cx="8477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8C21C6F-4D39-44B8-9A9A-F5D8F9EB4A40}" type="slidenum">
              <a:rPr kumimoji="0" lang="ko-KR" altLang="en-US" sz="180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800" dirty="0" smtClean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1FAC-3A47-483C-B342-57367117ABC9}" type="datetime1">
              <a:rPr lang="ko-KR" altLang="en-US"/>
              <a:pPr>
                <a:defRPr/>
              </a:pPr>
              <a:t>2015-01-23</a:t>
            </a:fld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D55BA55-DD89-46E4-A722-B3C27FF58C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6732240" y="6215082"/>
            <a:ext cx="1718904" cy="285742"/>
            <a:chOff x="785786" y="0"/>
            <a:chExt cx="3643337" cy="500066"/>
          </a:xfrm>
        </p:grpSpPr>
        <p:pic>
          <p:nvPicPr>
            <p:cNvPr id="15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77017373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3714750"/>
            <a:ext cx="9144000" cy="3143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6732240" y="6215082"/>
            <a:ext cx="1718904" cy="285742"/>
            <a:chOff x="785786" y="0"/>
            <a:chExt cx="3643337" cy="500066"/>
          </a:xfrm>
        </p:grpSpPr>
        <p:pic>
          <p:nvPicPr>
            <p:cNvPr id="8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798923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51BA87-60DB-48B2-BADD-5E4F9EF98330}" type="datetime1">
              <a:rPr lang="ko-KR" altLang="en-US"/>
              <a:pPr>
                <a:defRPr/>
              </a:pPr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6732240" y="6215082"/>
            <a:ext cx="1718904" cy="285742"/>
            <a:chOff x="785786" y="0"/>
            <a:chExt cx="3643337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>
    <p:fade thruBlk="1"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J:\1227&#48156;&#54364;&#51088;&#47308;\2%20&#49345;&#47197;&#51473;\&#45236;%20&#46041;&#50689;&#49345;1.wmv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28860" y="4113076"/>
            <a:ext cx="4209047" cy="415925"/>
          </a:xfrm>
          <a:prstGeom prst="rect">
            <a:avLst/>
          </a:prstGeom>
        </p:spPr>
        <p:txBody>
          <a:bodyPr anchor="ctr"/>
          <a:lstStyle/>
          <a:p>
            <a:pPr marL="63500" indent="-342900" algn="ctr" fontAlgn="auto">
              <a:spcBef>
                <a:spcPct val="2000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endParaRPr kumimoji="0" lang="en-US" altLang="ko-KR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3981204"/>
            <a:ext cx="8008893" cy="1095594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ko-KR" altLang="en-US" sz="4000" b="1" dirty="0" err="1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사회적기업</a:t>
            </a:r>
            <a:r>
              <a:rPr lang="ko-KR" altLang="en-US" sz="40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 빵집아저씨들</a:t>
            </a:r>
            <a:endParaRPr lang="en-US" altLang="ko-KR" sz="4000" b="1" dirty="0" smtClean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103" name="Picture 3" descr="D:\04.사무국활동\명함&amp;간판\간판-1 cop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23793" r="8551" b="53345"/>
          <a:stretch>
            <a:fillRect/>
          </a:stretch>
        </p:blipFill>
        <p:spPr bwMode="auto">
          <a:xfrm>
            <a:off x="500034" y="5373687"/>
            <a:ext cx="54705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5830" y="332656"/>
            <a:ext cx="62151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희망날개</a:t>
            </a:r>
            <a:endParaRPr lang="en-US" altLang="ko-KR" sz="8000" b="1" dirty="0" smtClean="0">
              <a:solidFill>
                <a:schemeClr val="tx2"/>
              </a:solidFill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sz="80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봉사동아리</a:t>
            </a:r>
            <a:endParaRPr lang="en-US" altLang="ko-KR" sz="8000" b="1" dirty="0" smtClean="0">
              <a:solidFill>
                <a:schemeClr val="tx2"/>
              </a:solidFill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en-US" altLang="ko-KR" sz="48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48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상록중학교</a:t>
            </a:r>
            <a:r>
              <a:rPr lang="en-US" altLang="ko-KR" sz="4800" b="1" dirty="0" smtClean="0">
                <a:solidFill>
                  <a:schemeClr val="tx2"/>
                </a:solidFill>
                <a:latin typeface="HY나무B" pitchFamily="18" charset="-127"/>
                <a:ea typeface="HY나무B" pitchFamily="18" charset="-127"/>
              </a:rPr>
              <a:t>)</a:t>
            </a:r>
            <a:endParaRPr lang="ko-KR" altLang="en-US" sz="4800" b="1" dirty="0">
              <a:solidFill>
                <a:schemeClr val="tx2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786" y="28572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설문조사 결과</a:t>
            </a:r>
            <a:endParaRPr lang="en-US" altLang="ko-KR" sz="28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3389660785"/>
              </p:ext>
            </p:extLst>
          </p:nvPr>
        </p:nvGraphicFramePr>
        <p:xfrm>
          <a:off x="428596" y="1000108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155011"/>
              </p:ext>
            </p:extLst>
          </p:nvPr>
        </p:nvGraphicFramePr>
        <p:xfrm>
          <a:off x="561591" y="980728"/>
          <a:ext cx="82296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28596" y="1073834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latinLnBrk="0"/>
            <a:r>
              <a:rPr kumimoji="0" lang="ko-KR" altLang="en-US" sz="3600" b="1" dirty="0" err="1" smtClean="0">
                <a:latin typeface="+mn-ea"/>
                <a:ea typeface="+mn-ea"/>
              </a:rPr>
              <a:t>프렌차이즈</a:t>
            </a:r>
            <a:r>
              <a:rPr kumimoji="0" lang="en-US" altLang="ko-KR" sz="3600" b="1" dirty="0" smtClean="0">
                <a:latin typeface="+mn-ea"/>
                <a:ea typeface="+mn-ea"/>
              </a:rPr>
              <a:t>/</a:t>
            </a:r>
            <a:r>
              <a:rPr kumimoji="0" lang="ko-KR" altLang="en-US" sz="3600" b="1" dirty="0" smtClean="0">
                <a:latin typeface="+mn-ea"/>
                <a:ea typeface="+mn-ea"/>
              </a:rPr>
              <a:t>동네빵집을 이용하는 이유</a:t>
            </a:r>
            <a:endParaRPr kumimoji="0" lang="en-US" altLang="ko-KR" sz="3600" b="1" dirty="0">
              <a:latin typeface="+mn-ea"/>
              <a:ea typeface="+mn-ea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236584076"/>
              </p:ext>
            </p:extLst>
          </p:nvPr>
        </p:nvGraphicFramePr>
        <p:xfrm>
          <a:off x="428596" y="1397000"/>
          <a:ext cx="8215370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556317808"/>
              </p:ext>
            </p:extLst>
          </p:nvPr>
        </p:nvGraphicFramePr>
        <p:xfrm>
          <a:off x="402795" y="1700808"/>
          <a:ext cx="8215370" cy="437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27584" y="98072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latinLnBrk="0"/>
            <a:r>
              <a:rPr kumimoji="0" lang="ko-KR" altLang="en-US" sz="3200" b="1" dirty="0" smtClean="0">
                <a:latin typeface="+mn-ea"/>
                <a:ea typeface="+mn-ea"/>
              </a:rPr>
              <a:t>동네빵집이 개선해야 할 점</a:t>
            </a:r>
            <a:endParaRPr kumimoji="0" lang="en-US" altLang="ko-KR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84187" y="1857364"/>
          <a:ext cx="3959412" cy="421484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3959412"/>
              </a:tblGrid>
              <a:tr h="421484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인터뷰일시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8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일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인터뷰대상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8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0" baseline="0" dirty="0" err="1" smtClean="0">
                          <a:latin typeface="+mn-ea"/>
                          <a:ea typeface="+mn-ea"/>
                        </a:rPr>
                        <a:t>한대앞</a:t>
                      </a:r>
                      <a:r>
                        <a:rPr lang="ko-KR" altLang="en-US" sz="18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0" baseline="0" dirty="0" err="1" smtClean="0">
                          <a:latin typeface="+mn-ea"/>
                          <a:ea typeface="+mn-ea"/>
                        </a:rPr>
                        <a:t>좋은아침대표</a:t>
                      </a:r>
                      <a:r>
                        <a:rPr lang="ko-KR" altLang="en-US" sz="1800" b="0" baseline="0" dirty="0" smtClean="0">
                          <a:latin typeface="+mn-ea"/>
                          <a:ea typeface="+mn-ea"/>
                        </a:rPr>
                        <a:t>              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인터뷰내용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① </a:t>
                      </a:r>
                      <a:r>
                        <a:rPr lang="ko-KR" altLang="en-US" sz="1800" b="0" baseline="0" dirty="0" smtClean="0">
                          <a:latin typeface="+mn-ea"/>
                          <a:ea typeface="+mn-ea"/>
                        </a:rPr>
                        <a:t>현재의 장소에서 개업한 년도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② 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하루평균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고객수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③ </a:t>
                      </a:r>
                      <a:r>
                        <a:rPr lang="ko-KR" altLang="en-US" sz="1800" b="0" baseline="0" dirty="0" smtClean="0">
                          <a:latin typeface="+mn-ea"/>
                          <a:ea typeface="+mn-ea"/>
                        </a:rPr>
                        <a:t>가장 매출이 좋은 빵의 종류는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④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빵의 평균 가격대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ko-KR" altLang="ko-KR" sz="1800" b="0" dirty="0" smtClean="0">
                          <a:latin typeface="+mn-ea"/>
                          <a:ea typeface="+mn-ea"/>
                        </a:rPr>
                        <a:t>⑤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동네빵집으로 성공한 비결은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⑥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특별한 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마켓팅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비결이 있는지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="0" baseline="0" dirty="0" smtClean="0">
                          <a:latin typeface="+mn-ea"/>
                          <a:ea typeface="+mn-ea"/>
                        </a:rPr>
                        <a:t>                 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623799" y="1060443"/>
            <a:ext cx="615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활성화 된 동네빵집 인터뷰 실시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내 동영상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00401" y="1857364"/>
            <a:ext cx="4015003" cy="4214842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643570" y="6072206"/>
            <a:ext cx="2133433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4893471" y="2071678"/>
            <a:ext cx="1500198" cy="369332"/>
            <a:chOff x="5643570" y="6202940"/>
            <a:chExt cx="1500198" cy="36933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5643570" y="6202940"/>
              <a:ext cx="1500198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7884" y="620294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 </a:t>
              </a:r>
              <a:r>
                <a:rPr lang="ko-KR" altLang="en-US" b="1" dirty="0" smtClean="0"/>
                <a:t>동영상</a:t>
              </a:r>
              <a:endParaRPr lang="ko-KR" alt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Ⅳ</a:t>
            </a:r>
            <a:r>
              <a:rPr lang="en-US" altLang="ko-KR" sz="3600" b="1" dirty="0" smtClean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문제점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9" name="그림 8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86558"/>
            <a:ext cx="3314700" cy="1228725"/>
          </a:xfrm>
          <a:prstGeom prst="rect">
            <a:avLst/>
          </a:prstGeom>
        </p:spPr>
      </p:pic>
      <p:pic>
        <p:nvPicPr>
          <p:cNvPr id="11" name="그림 10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4480" y="2038958"/>
            <a:ext cx="3314700" cy="1228725"/>
          </a:xfrm>
          <a:prstGeom prst="rect">
            <a:avLst/>
          </a:prstGeom>
        </p:spPr>
      </p:pic>
      <p:pic>
        <p:nvPicPr>
          <p:cNvPr id="17" name="그림 16" descr="도형_선사각형_핑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1602" y="857270"/>
            <a:ext cx="11215766" cy="5643554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37160" y="1643050"/>
            <a:ext cx="8072478" cy="4025251"/>
            <a:chOff x="736244" y="2038958"/>
            <a:chExt cx="8072478" cy="4025251"/>
          </a:xfrm>
        </p:grpSpPr>
        <p:sp>
          <p:nvSpPr>
            <p:cNvPr id="19" name="직사각형 18"/>
            <p:cNvSpPr/>
            <p:nvPr/>
          </p:nvSpPr>
          <p:spPr>
            <a:xfrm>
              <a:off x="785786" y="2038958"/>
              <a:ext cx="79733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ko-KR" altLang="en-US" sz="2800" b="1" dirty="0" smtClean="0">
                  <a:latin typeface="+mn-ea"/>
                  <a:ea typeface="+mn-ea"/>
                </a:rPr>
                <a:t> </a:t>
              </a:r>
              <a:r>
                <a:rPr lang="ko-KR" altLang="en-US" sz="2800" b="1" dirty="0">
                  <a:latin typeface="+mn-ea"/>
                  <a:ea typeface="+mn-ea"/>
                </a:rPr>
                <a:t>홍</a:t>
              </a:r>
              <a:r>
                <a:rPr lang="ko-KR" altLang="en-US" sz="2800" b="1" dirty="0" smtClean="0">
                  <a:latin typeface="+mn-ea"/>
                  <a:ea typeface="+mn-ea"/>
                </a:rPr>
                <a:t>보 부족으로 인해 주변에 알려지지 않음</a:t>
              </a:r>
              <a:endParaRPr lang="ko-KR" altLang="en-US" sz="2800" b="1" dirty="0">
                <a:latin typeface="+mn-ea"/>
                <a:ea typeface="+mn-ea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85786" y="3143756"/>
              <a:ext cx="792007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sz="2800" b="1" dirty="0" smtClean="0">
                  <a:latin typeface="+mj-ea"/>
                  <a:ea typeface="+mj-ea"/>
                </a:rPr>
                <a:t> 다양한 제품의 개발과 편안하고 깔끔한 매장</a:t>
              </a:r>
              <a:r>
                <a:rPr lang="en-US" altLang="ko-KR" sz="2800" b="1" dirty="0" smtClean="0">
                  <a:latin typeface="+mj-ea"/>
                  <a:ea typeface="+mj-ea"/>
                </a:rPr>
                <a:t> </a:t>
              </a:r>
              <a:r>
                <a:rPr lang="ko-KR" altLang="en-US" sz="2800" b="1" dirty="0" smtClean="0">
                  <a:latin typeface="+mj-ea"/>
                  <a:ea typeface="+mj-ea"/>
                </a:rPr>
                <a:t>분위기</a:t>
              </a:r>
              <a:r>
                <a:rPr lang="en-US" altLang="ko-KR" sz="2800" b="1" dirty="0">
                  <a:latin typeface="+mj-ea"/>
                  <a:ea typeface="+mj-ea"/>
                </a:rPr>
                <a:t> </a:t>
              </a:r>
              <a:r>
                <a:rPr lang="ko-KR" altLang="en-US" sz="2800" b="1" dirty="0" smtClean="0">
                  <a:latin typeface="+mj-ea"/>
                  <a:ea typeface="+mj-ea"/>
                </a:rPr>
                <a:t>마련이 필요함</a:t>
              </a:r>
              <a:r>
                <a:rPr lang="en-US" altLang="ko-KR" sz="2800" b="1" dirty="0" smtClean="0">
                  <a:latin typeface="+mj-ea"/>
                  <a:ea typeface="+mj-ea"/>
                </a:rPr>
                <a:t>(</a:t>
              </a:r>
              <a:r>
                <a:rPr lang="ko-KR" altLang="en-US" sz="2800" b="1" dirty="0" smtClean="0">
                  <a:latin typeface="+mj-ea"/>
                  <a:ea typeface="+mj-ea"/>
                </a:rPr>
                <a:t>설문결과</a:t>
              </a:r>
              <a:r>
                <a:rPr lang="en-US" altLang="ko-KR" sz="2800" b="1" dirty="0" smtClean="0">
                  <a:latin typeface="+mj-ea"/>
                  <a:ea typeface="+mj-ea"/>
                </a:rPr>
                <a:t>)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36244" y="4762506"/>
              <a:ext cx="8072478" cy="1301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sz="2800" b="1" dirty="0" smtClean="0">
                  <a:latin typeface="+mn-ea"/>
                  <a:ea typeface="+mn-ea"/>
                </a:rPr>
                <a:t> 협동조합의 활성화를 위해 안정적 조합원수 확보를 위한 노력이 필요함</a:t>
              </a:r>
              <a:endParaRPr lang="en-US" altLang="ko-KR" sz="2800" b="1" dirty="0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도형_선사각형_옐로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40" y="571480"/>
            <a:ext cx="11501518" cy="5786466"/>
          </a:xfrm>
          <a:prstGeom prst="rect">
            <a:avLst/>
          </a:prstGeom>
          <a:noFill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8683" y="142852"/>
            <a:ext cx="5072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latinLnBrk="0"/>
            <a:r>
              <a:rPr kumimoji="0" lang="en-US" altLang="ko-KR" sz="3200" b="1" dirty="0" smtClean="0">
                <a:latin typeface="+mn-ea"/>
                <a:ea typeface="+mn-ea"/>
              </a:rPr>
              <a:t>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제안사항</a:t>
            </a:r>
            <a:endParaRPr kumimoji="0" lang="en-US" altLang="ko-KR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99226" y="1109630"/>
            <a:ext cx="8215285" cy="4456895"/>
            <a:chOff x="428683" y="1285860"/>
            <a:chExt cx="8215285" cy="3971147"/>
          </a:xfrm>
        </p:grpSpPr>
        <p:sp>
          <p:nvSpPr>
            <p:cNvPr id="28" name="직사각형 27"/>
            <p:cNvSpPr/>
            <p:nvPr/>
          </p:nvSpPr>
          <p:spPr>
            <a:xfrm>
              <a:off x="428683" y="1285860"/>
              <a:ext cx="8072407" cy="668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ko-KR" altLang="en-US" sz="2000" b="1" dirty="0" smtClean="0">
                  <a:latin typeface="+mj-ea"/>
                  <a:ea typeface="+mj-ea"/>
                </a:rPr>
                <a:t> 조합원들의 상점간판에 </a:t>
              </a:r>
              <a:r>
                <a:rPr lang="en-US" altLang="ko-KR" sz="2000" b="1" dirty="0" smtClean="0">
                  <a:latin typeface="+mj-ea"/>
                  <a:ea typeface="+mj-ea"/>
                </a:rPr>
                <a:t>‘</a:t>
              </a:r>
              <a:r>
                <a:rPr lang="ko-KR" altLang="en-US" sz="2000" b="1" dirty="0" smtClean="0">
                  <a:latin typeface="+mj-ea"/>
                  <a:ea typeface="+mj-ea"/>
                </a:rPr>
                <a:t>빵집아저씨들</a:t>
              </a:r>
              <a:r>
                <a:rPr lang="en-US" altLang="ko-KR" sz="2000" b="1" dirty="0" smtClean="0">
                  <a:latin typeface="+mj-ea"/>
                  <a:ea typeface="+mj-ea"/>
                </a:rPr>
                <a:t>’</a:t>
              </a:r>
              <a:r>
                <a:rPr lang="ko-KR" altLang="en-US" sz="2000" b="1" dirty="0" smtClean="0">
                  <a:latin typeface="+mj-ea"/>
                  <a:ea typeface="+mj-ea"/>
                </a:rPr>
                <a:t>을 마크를 공통</a:t>
              </a:r>
              <a:endParaRPr lang="en-US" altLang="ko-KR" sz="2000" b="1" dirty="0" smtClean="0">
                <a:latin typeface="+mj-ea"/>
                <a:ea typeface="+mj-ea"/>
              </a:endParaRPr>
            </a:p>
            <a:p>
              <a:r>
                <a:rPr lang="ko-KR" altLang="en-US" sz="2000" b="1" dirty="0" smtClean="0">
                  <a:latin typeface="+mj-ea"/>
                  <a:ea typeface="+mj-ea"/>
                </a:rPr>
                <a:t>   </a:t>
              </a:r>
              <a:r>
                <a:rPr lang="ko-KR" altLang="en-US" sz="2000" b="1" dirty="0" err="1" smtClean="0">
                  <a:latin typeface="+mj-ea"/>
                  <a:ea typeface="+mj-ea"/>
                </a:rPr>
                <a:t>으로</a:t>
              </a:r>
              <a:r>
                <a:rPr lang="ko-KR" altLang="en-US" sz="2000" b="1" dirty="0" smtClean="0">
                  <a:latin typeface="+mj-ea"/>
                  <a:ea typeface="+mj-ea"/>
                </a:rPr>
                <a:t> 제작하여 넣는 방법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8685" y="2133407"/>
              <a:ext cx="8215283" cy="668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ko-KR" altLang="en-US" sz="2000" b="1" dirty="0" smtClean="0">
                  <a:latin typeface="+mj-ea"/>
                  <a:ea typeface="+mj-ea"/>
                </a:rPr>
                <a:t> 홍보와 마케팅활동 </a:t>
              </a:r>
              <a:r>
                <a:rPr lang="en-US" altLang="ko-KR" sz="2000" b="1" dirty="0" smtClean="0">
                  <a:latin typeface="+mj-ea"/>
                  <a:ea typeface="+mj-ea"/>
                </a:rPr>
                <a:t>- </a:t>
              </a:r>
              <a:r>
                <a:rPr lang="ko-KR" altLang="en-US" sz="2000" b="1" dirty="0" smtClean="0">
                  <a:latin typeface="+mj-ea"/>
                  <a:ea typeface="+mj-ea"/>
                </a:rPr>
                <a:t>지역학교의 급식과 간식에 빵을</a:t>
              </a:r>
              <a:endParaRPr lang="en-US" altLang="ko-KR" sz="2000" b="1" dirty="0" smtClean="0">
                <a:latin typeface="+mj-ea"/>
                <a:ea typeface="+mj-ea"/>
              </a:endParaRPr>
            </a:p>
            <a:p>
              <a:r>
                <a:rPr lang="en-US" altLang="ko-KR" sz="2000" b="1" dirty="0" smtClean="0">
                  <a:latin typeface="+mj-ea"/>
                  <a:ea typeface="+mj-ea"/>
                </a:rPr>
                <a:t>  </a:t>
              </a:r>
              <a:r>
                <a:rPr lang="ko-KR" altLang="en-US" sz="2000" b="1" dirty="0" smtClean="0">
                  <a:latin typeface="+mj-ea"/>
                  <a:ea typeface="+mj-ea"/>
                </a:rPr>
                <a:t> 넣을 수</a:t>
              </a:r>
              <a:r>
                <a:rPr lang="en-US" altLang="ko-KR" sz="2000" b="1" dirty="0" smtClean="0">
                  <a:latin typeface="+mj-ea"/>
                  <a:ea typeface="+mj-ea"/>
                </a:rPr>
                <a:t> </a:t>
              </a:r>
              <a:r>
                <a:rPr lang="ko-KR" altLang="en-US" sz="2000" b="1" dirty="0" smtClean="0">
                  <a:latin typeface="+mj-ea"/>
                  <a:ea typeface="+mj-ea"/>
                </a:rPr>
                <a:t>있게 홍보 </a:t>
              </a:r>
              <a:r>
                <a:rPr lang="en-US" altLang="ko-KR" b="1" dirty="0" smtClean="0">
                  <a:latin typeface="+mj-ea"/>
                  <a:ea typeface="+mj-ea"/>
                </a:rPr>
                <a:t>(ex </a:t>
              </a:r>
              <a:r>
                <a:rPr lang="ko-KR" altLang="en-US" b="1" dirty="0" smtClean="0">
                  <a:latin typeface="+mj-ea"/>
                  <a:ea typeface="+mj-ea"/>
                </a:rPr>
                <a:t>지역학교와 </a:t>
              </a:r>
              <a:r>
                <a:rPr lang="en-US" altLang="ko-KR" b="1" dirty="0" smtClean="0">
                  <a:latin typeface="+mj-ea"/>
                  <a:ea typeface="+mj-ea"/>
                </a:rPr>
                <a:t>MOU </a:t>
              </a:r>
              <a:r>
                <a:rPr lang="ko-KR" altLang="en-US" b="1" dirty="0" smtClean="0">
                  <a:latin typeface="+mj-ea"/>
                  <a:ea typeface="+mj-ea"/>
                </a:rPr>
                <a:t>맺기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latin typeface="+mj-ea"/>
                  <a:ea typeface="+mj-ea"/>
                </a:rPr>
                <a:t>안전한 먹거리</a:t>
              </a:r>
              <a:r>
                <a:rPr lang="en-US" altLang="ko-KR" b="1" dirty="0" smtClean="0">
                  <a:latin typeface="+mj-ea"/>
                  <a:ea typeface="+mj-ea"/>
                </a:rPr>
                <a:t>)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28684" y="2967487"/>
              <a:ext cx="8072407" cy="668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ko-KR" altLang="en-US" sz="2000" b="1" dirty="0" smtClean="0">
                  <a:latin typeface="+mj-ea"/>
                  <a:ea typeface="+mj-ea"/>
                </a:rPr>
                <a:t> 성공한 빵집들의 노하우를 바탕으로 빵집아저씨들 </a:t>
              </a:r>
              <a:r>
                <a:rPr lang="ko-KR" altLang="en-US" sz="2000" b="1" dirty="0" err="1" smtClean="0">
                  <a:latin typeface="+mj-ea"/>
                  <a:ea typeface="+mj-ea"/>
                </a:rPr>
                <a:t>협</a:t>
              </a:r>
              <a:endParaRPr lang="en-US" altLang="ko-KR" sz="2000" b="1" dirty="0" smtClean="0">
                <a:latin typeface="+mj-ea"/>
                <a:ea typeface="+mj-ea"/>
              </a:endParaRPr>
            </a:p>
            <a:p>
              <a:r>
                <a:rPr lang="en-US" altLang="ko-KR" sz="2000" b="1" dirty="0" smtClean="0">
                  <a:latin typeface="+mj-ea"/>
                  <a:ea typeface="+mj-ea"/>
                </a:rPr>
                <a:t>  </a:t>
              </a:r>
              <a:r>
                <a:rPr lang="ko-KR" altLang="en-US" sz="2000" b="1" dirty="0" smtClean="0">
                  <a:latin typeface="+mj-ea"/>
                  <a:ea typeface="+mj-ea"/>
                </a:rPr>
                <a:t>  </a:t>
              </a:r>
              <a:r>
                <a:rPr lang="ko-KR" altLang="en-US" sz="2000" b="1" dirty="0" err="1" smtClean="0">
                  <a:latin typeface="+mj-ea"/>
                  <a:ea typeface="+mj-ea"/>
                </a:rPr>
                <a:t>동조합만의</a:t>
              </a:r>
              <a:r>
                <a:rPr lang="ko-KR" altLang="en-US" sz="2000" b="1" dirty="0" smtClean="0">
                  <a:latin typeface="+mj-ea"/>
                  <a:ea typeface="+mj-ea"/>
                </a:rPr>
                <a:t> 대표상품개발</a:t>
              </a:r>
              <a:r>
                <a:rPr lang="en-US" altLang="ko-KR" sz="2000" b="1" dirty="0" smtClean="0">
                  <a:latin typeface="+mj-ea"/>
                  <a:ea typeface="+mj-ea"/>
                </a:rPr>
                <a:t>(</a:t>
              </a:r>
              <a:r>
                <a:rPr lang="ko-KR" altLang="en-US" sz="2000" b="1" dirty="0" err="1" smtClean="0">
                  <a:latin typeface="+mj-ea"/>
                  <a:ea typeface="+mj-ea"/>
                </a:rPr>
                <a:t>마카롱</a:t>
              </a:r>
              <a:r>
                <a:rPr lang="en-US" altLang="ko-KR" sz="2000" b="1" dirty="0" smtClean="0">
                  <a:latin typeface="+mj-ea"/>
                  <a:ea typeface="+mj-ea"/>
                </a:rPr>
                <a:t>)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28683" y="3865726"/>
              <a:ext cx="6502498" cy="377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ko-KR" altLang="en-US" sz="2000" b="1" dirty="0" smtClean="0">
                  <a:latin typeface="+mj-ea"/>
                  <a:ea typeface="+mj-ea"/>
                </a:rPr>
                <a:t> 이벤트체험부스운영</a:t>
              </a:r>
              <a:r>
                <a:rPr lang="en-US" altLang="ko-KR" sz="2000" b="1" dirty="0" smtClean="0">
                  <a:latin typeface="+mj-ea"/>
                  <a:ea typeface="+mj-ea"/>
                </a:rPr>
                <a:t>(</a:t>
              </a:r>
              <a:r>
                <a:rPr lang="ko-KR" altLang="en-US" sz="2000" b="1" dirty="0" smtClean="0">
                  <a:latin typeface="+mj-ea"/>
                  <a:ea typeface="+mj-ea"/>
                </a:rPr>
                <a:t>지역축제에 적극참여</a:t>
              </a:r>
              <a:r>
                <a:rPr lang="en-US" altLang="ko-KR" sz="2000" b="1" dirty="0" smtClean="0">
                  <a:latin typeface="+mj-ea"/>
                  <a:ea typeface="+mj-ea"/>
                </a:rPr>
                <a:t>)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8683" y="4443166"/>
              <a:ext cx="8215282" cy="813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ko-KR" altLang="en-US" sz="2000" b="1" dirty="0" smtClean="0">
                  <a:latin typeface="+mn-ea"/>
                  <a:ea typeface="+mn-ea"/>
                </a:rPr>
                <a:t> 조합원수를 늘리기 위해 적극 홍보하기</a:t>
              </a:r>
              <a:endParaRPr lang="en-US" altLang="ko-KR" sz="2000" b="1" dirty="0" smtClean="0">
                <a:latin typeface="+mn-ea"/>
                <a:ea typeface="+mn-ea"/>
              </a:endParaRPr>
            </a:p>
            <a:p>
              <a:r>
                <a:rPr lang="en-US" altLang="ko-KR" b="1" dirty="0" smtClean="0">
                  <a:latin typeface="+mn-ea"/>
                  <a:ea typeface="+mn-ea"/>
                </a:rPr>
                <a:t>    (</a:t>
              </a:r>
              <a:r>
                <a:rPr lang="ko-KR" altLang="en-US" b="1" dirty="0" smtClean="0">
                  <a:latin typeface="+mn-ea"/>
                  <a:ea typeface="+mn-ea"/>
                </a:rPr>
                <a:t>빵집아저씨가 활성화 되면 자동으로 늘어날 것으로 예상</a:t>
              </a:r>
              <a:r>
                <a:rPr lang="en-US" altLang="ko-KR" b="1" dirty="0" smtClean="0">
                  <a:latin typeface="+mn-ea"/>
                  <a:ea typeface="+mn-ea"/>
                </a:rPr>
                <a:t>)</a:t>
              </a:r>
              <a:endParaRPr lang="ko-KR" altLang="en-US" b="1" dirty="0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Ⅵ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앞으로의 계획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857270"/>
            <a:ext cx="10144196" cy="57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1735297" y="1916832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 프로그램 운영을 위한 </a:t>
            </a: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3200" b="1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3200" b="1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홍보캠페인</a:t>
            </a: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ü"/>
            </a:pP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 지역과 연계하여 축제 봉사</a:t>
            </a: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ü"/>
            </a:pP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3200" b="1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학교 연합봉사 활동 유지</a:t>
            </a:r>
            <a:endParaRPr lang="en-US" altLang="ko-KR" sz="3200" b="1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형_선사각형_핑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4478" y="857232"/>
            <a:ext cx="11644394" cy="5643592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0"/>
            <a:ext cx="5572132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j-cs"/>
              </a:rPr>
              <a:t> Ⅴ</a:t>
            </a:r>
            <a:r>
              <a:rPr lang="en-US" altLang="ko-KR" sz="2800" b="1" dirty="0" smtClean="0">
                <a:latin typeface="+mj-ea"/>
                <a:ea typeface="+mj-ea"/>
              </a:rPr>
              <a:t>.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j-cs"/>
              </a:rPr>
              <a:t>프로젝트 참여 후 변화된 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78629" y="1412776"/>
            <a:ext cx="78581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400" b="1" dirty="0" err="1" smtClean="0">
                <a:latin typeface="+mj-ea"/>
              </a:rPr>
              <a:t>동아리원들과</a:t>
            </a:r>
            <a:r>
              <a:rPr lang="ko-KR" altLang="en-US" sz="2400" b="1" dirty="0" smtClean="0">
                <a:latin typeface="+mj-ea"/>
              </a:rPr>
              <a:t> 의견을 나누고 이해하고 설득하는 과정을 통해  자신의 강점을 찾는 계기가 되었다</a:t>
            </a:r>
            <a:r>
              <a:rPr lang="en-US" altLang="ko-KR" sz="2400" b="1" dirty="0" smtClean="0">
                <a:latin typeface="+mj-ea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sz="2400" b="1" dirty="0" smtClean="0">
              <a:latin typeface="+mj-ea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300" b="1" dirty="0" smtClean="0">
                <a:latin typeface="+mj-ea"/>
              </a:rPr>
              <a:t> 이번 프로젝트를 통해서 문제들을 잘 찾아낸다는 장점을 찾았고 다른 사람과 함께 협동하는 능력도 기른 것 같다</a:t>
            </a:r>
            <a:r>
              <a:rPr lang="en-US" altLang="ko-KR" sz="2300" b="1" dirty="0" smtClean="0">
                <a:latin typeface="+mj-ea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ko-KR" altLang="en-US" sz="2400" dirty="0" smtClean="0">
              <a:latin typeface="+mj-ea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400" b="1" dirty="0" smtClean="0">
                <a:latin typeface="+mj-ea"/>
              </a:rPr>
              <a:t> 진로에 대해 도움이 되는 </a:t>
            </a:r>
            <a:r>
              <a:rPr lang="en-US" altLang="ko-KR" sz="2400" b="1" dirty="0" smtClean="0">
                <a:latin typeface="+mj-ea"/>
              </a:rPr>
              <a:t>PPT</a:t>
            </a:r>
            <a:r>
              <a:rPr lang="ko-KR" altLang="en-US" sz="2400" b="1" dirty="0" smtClean="0">
                <a:latin typeface="+mj-ea"/>
              </a:rPr>
              <a:t>만드는 것과 </a:t>
            </a:r>
            <a:r>
              <a:rPr lang="en-US" altLang="ko-KR" sz="2400" b="1" dirty="0" smtClean="0">
                <a:latin typeface="+mj-ea"/>
              </a:rPr>
              <a:t> </a:t>
            </a:r>
            <a:r>
              <a:rPr lang="ko-KR" altLang="en-US" sz="2400" b="1" dirty="0" err="1" smtClean="0">
                <a:latin typeface="+mj-ea"/>
              </a:rPr>
              <a:t>동아리원들과</a:t>
            </a:r>
            <a:r>
              <a:rPr lang="ko-KR" altLang="en-US" sz="2400" b="1" dirty="0" smtClean="0">
                <a:latin typeface="+mj-ea"/>
              </a:rPr>
              <a:t>  협동하는 능력</a:t>
            </a:r>
            <a:r>
              <a:rPr lang="en-US" altLang="ko-KR" sz="2400" b="1" dirty="0" smtClean="0">
                <a:latin typeface="+mj-ea"/>
              </a:rPr>
              <a:t>, </a:t>
            </a:r>
            <a:r>
              <a:rPr lang="ko-KR" altLang="en-US" sz="2400" b="1" dirty="0" smtClean="0">
                <a:latin typeface="+mj-ea"/>
              </a:rPr>
              <a:t>소통하는 방법을 배웠다</a:t>
            </a:r>
            <a:endParaRPr lang="en-US" altLang="ko-KR" sz="2400" b="1" dirty="0" smtClean="0">
              <a:latin typeface="+mj-ea"/>
            </a:endParaRPr>
          </a:p>
          <a:p>
            <a:endParaRPr lang="ko-KR" altLang="en-US" sz="2400" dirty="0" smtClean="0">
              <a:latin typeface="+mj-ea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400" b="1" dirty="0" smtClean="0">
                <a:latin typeface="+mj-ea"/>
              </a:rPr>
              <a:t> 프로젝트를 진행하면서 힘들고 의견이 맞지 안았던 적도 있지만 재미있고 흥미로워서 나중에 이런 프로젝트가 있으면 다시 참여해 보고 싶다</a:t>
            </a:r>
            <a:r>
              <a:rPr lang="en-US" altLang="ko-KR" sz="2400" b="1" dirty="0" smtClean="0">
                <a:latin typeface="+mj-ea"/>
              </a:rPr>
              <a:t>. </a:t>
            </a:r>
            <a:endParaRPr lang="ko-KR" altLang="en-US" sz="2400" dirty="0" smtClean="0">
              <a:latin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43042" y="3929066"/>
            <a:ext cx="5857916" cy="1108212"/>
          </a:xfrm>
          <a:prstGeom prst="rect">
            <a:avLst/>
          </a:prstGeom>
        </p:spPr>
        <p:txBody>
          <a:bodyPr anchor="ctr"/>
          <a:lstStyle/>
          <a:p>
            <a:pPr marL="63500" indent="-342900" algn="ctr" fontAlgn="auto">
              <a:spcBef>
                <a:spcPct val="2000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ko-KR" altLang="en-US" sz="44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상록중학교</a:t>
            </a:r>
            <a:endParaRPr kumimoji="0" lang="en-US" altLang="ko-KR" sz="440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marL="63500" indent="-342900" algn="ctr" fontAlgn="auto">
              <a:spcBef>
                <a:spcPct val="2000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en-US" altLang="ko-KR" sz="3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희망날개 봉사동아리</a:t>
            </a:r>
            <a:r>
              <a:rPr kumimoji="0" lang="en-US" altLang="ko-KR" sz="44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)</a:t>
            </a:r>
            <a:endParaRPr kumimoji="0" lang="en-US" altLang="ko-KR" sz="4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1428736"/>
            <a:ext cx="8008893" cy="18814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 </a:t>
            </a:r>
            <a:r>
              <a:rPr kumimoji="0" lang="ko-KR" altLang="en-US" sz="72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감사합니다</a:t>
            </a:r>
            <a:endParaRPr kumimoji="0" lang="ko-KR" altLang="en-US" sz="44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pic>
        <p:nvPicPr>
          <p:cNvPr id="4103" name="Picture 3" descr="D:\04.사무국활동\명함&amp;간판\간판-1 cop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23793" r="8551" b="53345"/>
          <a:stretch>
            <a:fillRect/>
          </a:stretch>
        </p:blipFill>
        <p:spPr bwMode="auto">
          <a:xfrm>
            <a:off x="179512" y="5517232"/>
            <a:ext cx="54705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11560" y="432140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“안산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YWCA“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7301021"/>
      </p:ext>
    </p:extLst>
  </p:cSld>
  <p:clrMapOvr>
    <a:masterClrMapping/>
  </p:clrMapOvr>
  <p:transition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86050" y="832618"/>
            <a:ext cx="2857520" cy="10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  차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1290425" y="1738126"/>
            <a:ext cx="6429420" cy="4284001"/>
            <a:chOff x="2000250" y="2015149"/>
            <a:chExt cx="5383213" cy="4284001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2000250" y="2765112"/>
              <a:ext cx="5383213" cy="581970"/>
              <a:chOff x="1214" y="2296"/>
              <a:chExt cx="3346" cy="289"/>
            </a:xfrm>
          </p:grpSpPr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28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참여동기 및 기업소개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24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25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26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27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2</a:t>
                </a:r>
              </a:p>
            </p:txBody>
          </p:sp>
        </p:grpSp>
        <p:grpSp>
          <p:nvGrpSpPr>
            <p:cNvPr id="52" name="Group 15"/>
            <p:cNvGrpSpPr>
              <a:grpSpLocks/>
            </p:cNvGrpSpPr>
            <p:nvPr/>
          </p:nvGrpSpPr>
          <p:grpSpPr bwMode="auto">
            <a:xfrm>
              <a:off x="2000250" y="2015149"/>
              <a:ext cx="5383213" cy="581970"/>
              <a:chOff x="1214" y="2296"/>
              <a:chExt cx="3346" cy="289"/>
            </a:xfrm>
          </p:grpSpPr>
          <p:grpSp>
            <p:nvGrpSpPr>
              <p:cNvPr id="53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61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62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동아리 소개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57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58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59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60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 smtClean="0">
                    <a:solidFill>
                      <a:srgbClr val="000000"/>
                    </a:solidFill>
                    <a:latin typeface="+mn-ea"/>
                    <a:ea typeface="+mn-ea"/>
                  </a:rPr>
                  <a:t>1</a:t>
                </a:r>
                <a:endParaRPr kumimoji="0" lang="en-US" altLang="ko-KR" sz="24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3" name="Group 15"/>
            <p:cNvGrpSpPr>
              <a:grpSpLocks/>
            </p:cNvGrpSpPr>
            <p:nvPr/>
          </p:nvGrpSpPr>
          <p:grpSpPr bwMode="auto">
            <a:xfrm>
              <a:off x="2000250" y="3521975"/>
              <a:ext cx="5383213" cy="581970"/>
              <a:chOff x="1214" y="2296"/>
              <a:chExt cx="3346" cy="289"/>
            </a:xfrm>
          </p:grpSpPr>
          <p:grpSp>
            <p:nvGrpSpPr>
              <p:cNvPr id="64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72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73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과제수행 과정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66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68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69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70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71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 smtClean="0">
                    <a:solidFill>
                      <a:srgbClr val="000000"/>
                    </a:solidFill>
                    <a:latin typeface="+mn-ea"/>
                    <a:ea typeface="+mn-ea"/>
                  </a:rPr>
                  <a:t>3</a:t>
                </a:r>
                <a:endParaRPr kumimoji="0" lang="en-US" altLang="ko-KR" sz="24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2000250" y="4929198"/>
              <a:ext cx="5383213" cy="581970"/>
              <a:chOff x="1214" y="2296"/>
              <a:chExt cx="3346" cy="289"/>
            </a:xfrm>
          </p:grpSpPr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83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4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76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변화된 점</a:t>
                </a:r>
                <a:r>
                  <a:rPr kumimoji="0" lang="en-US" altLang="ko-KR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(</a:t>
                </a:r>
                <a:r>
                  <a:rPr kumimoji="0" lang="ko-KR" altLang="en-US" sz="2400" b="1" dirty="0" err="1" smtClean="0">
                    <a:solidFill>
                      <a:schemeClr val="bg1"/>
                    </a:solidFill>
                    <a:latin typeface="+mn-ea"/>
                    <a:ea typeface="+mn-ea"/>
                  </a:rPr>
                  <a:t>느낀점</a:t>
                </a:r>
                <a:r>
                  <a:rPr kumimoji="0" lang="en-US" altLang="ko-KR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)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77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79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0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1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2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78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 smtClean="0">
                    <a:solidFill>
                      <a:srgbClr val="000000"/>
                    </a:solidFill>
                    <a:latin typeface="+mn-ea"/>
                    <a:ea typeface="+mn-ea"/>
                  </a:rPr>
                  <a:t>5</a:t>
                </a:r>
                <a:endParaRPr kumimoji="0" lang="en-US" altLang="ko-KR" sz="24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48" name="Group 15"/>
            <p:cNvGrpSpPr>
              <a:grpSpLocks/>
            </p:cNvGrpSpPr>
            <p:nvPr/>
          </p:nvGrpSpPr>
          <p:grpSpPr bwMode="auto">
            <a:xfrm>
              <a:off x="2000250" y="5717180"/>
              <a:ext cx="5383213" cy="581970"/>
              <a:chOff x="1214" y="2296"/>
              <a:chExt cx="3346" cy="289"/>
            </a:xfrm>
          </p:grpSpPr>
          <p:grpSp>
            <p:nvGrpSpPr>
              <p:cNvPr id="49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90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91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앞으로의 계획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51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86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7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8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89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85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 smtClean="0">
                    <a:solidFill>
                      <a:srgbClr val="000000"/>
                    </a:solidFill>
                    <a:latin typeface="+mn-ea"/>
                    <a:ea typeface="+mn-ea"/>
                  </a:rPr>
                  <a:t>6</a:t>
                </a:r>
                <a:endParaRPr kumimoji="0" lang="en-US" altLang="ko-KR" sz="24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92" name="Group 15"/>
            <p:cNvGrpSpPr>
              <a:grpSpLocks/>
            </p:cNvGrpSpPr>
            <p:nvPr/>
          </p:nvGrpSpPr>
          <p:grpSpPr bwMode="auto">
            <a:xfrm>
              <a:off x="2000250" y="4256345"/>
              <a:ext cx="5383213" cy="581970"/>
              <a:chOff x="1214" y="2296"/>
              <a:chExt cx="3346" cy="289"/>
            </a:xfrm>
          </p:grpSpPr>
          <p:grpSp>
            <p:nvGrpSpPr>
              <p:cNvPr id="93" name="Group 16"/>
              <p:cNvGrpSpPr>
                <a:grpSpLocks/>
              </p:cNvGrpSpPr>
              <p:nvPr/>
            </p:nvGrpSpPr>
            <p:grpSpPr bwMode="auto">
              <a:xfrm>
                <a:off x="1214" y="2297"/>
                <a:ext cx="3346" cy="288"/>
                <a:chOff x="1118" y="1948"/>
                <a:chExt cx="3346" cy="288"/>
              </a:xfrm>
            </p:grpSpPr>
            <p:sp>
              <p:nvSpPr>
                <p:cNvPr id="101" name="AutoShape 17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288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102" name="AutoShape 18"/>
                <p:cNvSpPr>
                  <a:spLocks noChangeArrowheads="1"/>
                </p:cNvSpPr>
                <p:nvPr/>
              </p:nvSpPr>
              <p:spPr bwMode="gray">
                <a:xfrm>
                  <a:off x="1118" y="1948"/>
                  <a:ext cx="3346" cy="95"/>
                </a:xfrm>
                <a:prstGeom prst="roundRect">
                  <a:avLst>
                    <a:gd name="adj" fmla="val 26389"/>
                  </a:avLst>
                </a:prstGeom>
                <a:solidFill>
                  <a:srgbClr val="F8F8F8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94" name="Text Box 19"/>
              <p:cNvSpPr txBox="1">
                <a:spLocks noChangeArrowheads="1"/>
              </p:cNvSpPr>
              <p:nvPr/>
            </p:nvSpPr>
            <p:spPr bwMode="white">
              <a:xfrm>
                <a:off x="1667" y="2296"/>
                <a:ext cx="254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latinLnBrk="0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kumimoji="0" lang="ko-KR" altLang="en-US" sz="24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문제점 및 제안사항</a:t>
                </a:r>
                <a:endParaRPr kumimoji="0" lang="ko-KR" altLang="en-US" sz="24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95" name="Group 20"/>
              <p:cNvGrpSpPr>
                <a:grpSpLocks/>
              </p:cNvGrpSpPr>
              <p:nvPr/>
            </p:nvGrpSpPr>
            <p:grpSpPr bwMode="auto">
              <a:xfrm>
                <a:off x="1342" y="2299"/>
                <a:ext cx="270" cy="270"/>
                <a:chOff x="4166" y="1706"/>
                <a:chExt cx="1252" cy="1252"/>
              </a:xfrm>
            </p:grpSpPr>
            <p:sp>
              <p:nvSpPr>
                <p:cNvPr id="97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98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99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  <p:sp>
              <p:nvSpPr>
                <p:cNvPr id="100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latinLnBrk="0"/>
                  <a:endParaRPr kumimoji="0" lang="ko-KR" altLang="en-US" sz="20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96" name="Text Box 25"/>
              <p:cNvSpPr txBox="1">
                <a:spLocks noChangeArrowheads="1"/>
              </p:cNvSpPr>
              <p:nvPr/>
            </p:nvSpPr>
            <p:spPr bwMode="auto">
              <a:xfrm>
                <a:off x="1351" y="2310"/>
                <a:ext cx="2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spcBef>
                    <a:spcPct val="50000"/>
                  </a:spcBef>
                </a:pPr>
                <a:r>
                  <a:rPr kumimoji="0" lang="en-US" altLang="ko-KR" sz="2400" b="1" dirty="0" smtClean="0">
                    <a:solidFill>
                      <a:srgbClr val="000000"/>
                    </a:solidFill>
                    <a:latin typeface="+mn-ea"/>
                    <a:ea typeface="+mn-ea"/>
                  </a:rPr>
                  <a:t>4</a:t>
                </a:r>
                <a:endParaRPr kumimoji="0" lang="en-US" altLang="ko-KR" sz="24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Ⅰ.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동아리 소개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06364" y="1279949"/>
            <a:ext cx="8446681" cy="2077043"/>
            <a:chOff x="125847" y="830290"/>
            <a:chExt cx="8446681" cy="2077043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ltGray">
            <a:xfrm>
              <a:off x="647067" y="1428736"/>
              <a:ext cx="7925461" cy="1478597"/>
            </a:xfrm>
            <a:prstGeom prst="roundRect">
              <a:avLst>
                <a:gd name="adj" fmla="val 16449"/>
              </a:avLst>
            </a:prstGeom>
            <a:gradFill rotWithShape="1">
              <a:gsLst>
                <a:gs pos="0">
                  <a:srgbClr val="DDDDDD">
                    <a:gamma/>
                    <a:tint val="91765"/>
                    <a:invGamma/>
                  </a:srgbClr>
                </a:gs>
                <a:gs pos="50000">
                  <a:srgbClr val="DDDDDD">
                    <a:alpha val="30000"/>
                  </a:srgbClr>
                </a:gs>
                <a:gs pos="100000">
                  <a:srgbClr val="DDDDDD">
                    <a:gamma/>
                    <a:tint val="9176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/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    - </a:t>
              </a:r>
              <a:r>
                <a:rPr lang="ko-KR" altLang="en-US" sz="2100" b="1" dirty="0" err="1" smtClean="0">
                  <a:latin typeface="맑은 고딕" pitchFamily="50" charset="-127"/>
                  <a:ea typeface="맑은 고딕" pitchFamily="50" charset="-127"/>
                </a:rPr>
                <a:t>상록중</a:t>
              </a: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100" b="1" dirty="0" err="1" smtClean="0">
                  <a:latin typeface="맑은 고딕" pitchFamily="50" charset="-127"/>
                  <a:ea typeface="맑은 고딕" pitchFamily="50" charset="-127"/>
                </a:rPr>
                <a:t>본오중</a:t>
              </a: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100" b="1" dirty="0" smtClean="0">
                  <a:latin typeface="맑은 고딕" pitchFamily="50" charset="-127"/>
                  <a:ea typeface="맑은 고딕" pitchFamily="50" charset="-127"/>
                </a:rPr>
                <a:t>석호중 으로 이루어진 연합봉사동아리</a:t>
              </a:r>
              <a:endParaRPr lang="en-US" altLang="ko-KR" sz="21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    - 8</a:t>
              </a:r>
              <a:r>
                <a:rPr lang="ko-KR" altLang="en-US" sz="2100" b="1" dirty="0" smtClean="0">
                  <a:latin typeface="맑은 고딕" pitchFamily="50" charset="-127"/>
                  <a:ea typeface="맑은 고딕" pitchFamily="50" charset="-127"/>
                </a:rPr>
                <a:t>월</a:t>
              </a: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23</a:t>
              </a:r>
              <a:r>
                <a:rPr lang="ko-KR" altLang="en-US" sz="2100" b="1" dirty="0" smtClean="0">
                  <a:latin typeface="맑은 고딕" pitchFamily="50" charset="-127"/>
                  <a:ea typeface="맑은 고딕" pitchFamily="50" charset="-127"/>
                </a:rPr>
                <a:t>일 발대식을 기점으로</a:t>
              </a:r>
              <a:endParaRPr lang="en-US" altLang="ko-KR" sz="21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1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     </a:t>
              </a:r>
              <a:r>
                <a:rPr lang="ko-KR" altLang="en-US" sz="2100" b="1" dirty="0" err="1" smtClean="0">
                  <a:latin typeface="맑은 고딕" pitchFamily="50" charset="-127"/>
                  <a:ea typeface="맑은 고딕" pitchFamily="50" charset="-127"/>
                </a:rPr>
                <a:t>본오동</a:t>
              </a:r>
              <a:r>
                <a:rPr lang="ko-KR" altLang="en-US" sz="2100" b="1" dirty="0" smtClean="0">
                  <a:latin typeface="맑은 고딕" pitchFamily="50" charset="-127"/>
                  <a:ea typeface="맑은 고딕" pitchFamily="50" charset="-127"/>
                </a:rPr>
                <a:t> 상상마을 축제 참여 등 다양한 활동을 진행함</a:t>
              </a:r>
              <a:r>
                <a:rPr lang="en-US" altLang="ko-KR" sz="2100" b="1" dirty="0" smtClean="0">
                  <a:latin typeface="맑은 고딕" pitchFamily="50" charset="-127"/>
                  <a:ea typeface="맑은 고딕" pitchFamily="50" charset="-127"/>
                </a:rPr>
                <a:t>        </a:t>
              </a:r>
              <a:endParaRPr kumimoji="0" lang="ko-KR" altLang="en-US" sz="21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9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25847" y="830290"/>
              <a:ext cx="3070828" cy="3774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326002" y="1195411"/>
            <a:ext cx="30511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kumimoji="0" lang="ko-KR" altLang="en-US" sz="2400" b="1" smtClean="0">
                <a:latin typeface="+mn-ea"/>
                <a:ea typeface="+mn-ea"/>
              </a:rPr>
              <a:t>희망날개 봉사동아리</a:t>
            </a:r>
            <a:endParaRPr kumimoji="0" lang="ko-KR" altLang="en-US" sz="2400" b="1" dirty="0">
              <a:latin typeface="+mn-ea"/>
              <a:ea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57438" y="3571876"/>
            <a:ext cx="8015090" cy="2521419"/>
            <a:chOff x="557438" y="3571876"/>
            <a:chExt cx="8015090" cy="2857520"/>
          </a:xfrm>
        </p:grpSpPr>
        <p:sp>
          <p:nvSpPr>
            <p:cNvPr id="19" name="직사각형 18"/>
            <p:cNvSpPr/>
            <p:nvPr/>
          </p:nvSpPr>
          <p:spPr>
            <a:xfrm>
              <a:off x="557438" y="3571876"/>
              <a:ext cx="2588318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357554" y="3571876"/>
              <a:ext cx="2571768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088748" y="3571876"/>
              <a:ext cx="2483780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8979968" descr="EMB00001608197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8" y="3645024"/>
            <a:ext cx="258831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08981568" descr="EMB000013f819d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645024"/>
            <a:ext cx="257176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상록\BandPhoto_2014_12_22_17_10_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48" y="3645025"/>
            <a:ext cx="266429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lang="en-US" altLang="ko-KR" sz="3600" b="1" dirty="0" smtClean="0">
                <a:solidFill>
                  <a:schemeClr val="bg1"/>
                </a:solidFill>
                <a:latin typeface="+mj-ea"/>
                <a:ea typeface="+mj-ea"/>
              </a:rPr>
              <a:t>Ⅱ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. </a:t>
            </a:r>
            <a:r>
              <a:rPr kumimoji="0" lang="ko-KR" altLang="en-US" sz="3600" b="1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참여동기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719028" y="1571612"/>
            <a:ext cx="7705944" cy="421484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atinLnBrk="0">
              <a:lnSpc>
                <a:spcPct val="150000"/>
              </a:lnSpc>
              <a:buFontTx/>
              <a:buChar char="-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사회적 기업에 대해 알고 싶어서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협력과 소통하는 동아리로 성장하고 싶어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진로설정에 도움이 될 것 같아서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(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자신의 강점 찾기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)  </a:t>
            </a:r>
          </a:p>
          <a:p>
            <a:pPr latinLnBrk="0">
              <a:lnSpc>
                <a:spcPct val="15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48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48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4800" b="1" dirty="0" smtClean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23932"/>
              </p:ext>
            </p:extLst>
          </p:nvPr>
        </p:nvGraphicFramePr>
        <p:xfrm>
          <a:off x="484188" y="1071546"/>
          <a:ext cx="8143932" cy="1831582"/>
        </p:xfrm>
        <a:graphic>
          <a:graphicData uri="http://schemas.openxmlformats.org/drawingml/2006/table">
            <a:tbl>
              <a:tblPr firstRow="1" bandRow="1"/>
              <a:tblGrid>
                <a:gridCol w="8143932"/>
              </a:tblGrid>
              <a:tr h="183158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0" lang="ko-KR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빵집아저씨들 협동조합</a:t>
                      </a:r>
                      <a:endParaRPr lang="en-US" altLang="ko-KR" sz="18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동네빵집의 활성화를 위해 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명의 조합원으로 구성</a:t>
                      </a:r>
                      <a:endParaRPr lang="en-US" altLang="ko-KR" sz="2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다양한 상품개발과 동네빵집 활성화 지원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소외계층을 위한 빵 나눔 및 체험 봉사활동 진행</a:t>
                      </a:r>
                      <a:endParaRPr kumimoji="0" lang="ko-KR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ko-KR" altLang="en-US" sz="3600" b="1" dirty="0" smtClean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기업소개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57438" y="3071810"/>
            <a:ext cx="8015090" cy="2857520"/>
            <a:chOff x="557438" y="3571876"/>
            <a:chExt cx="8015090" cy="2857520"/>
          </a:xfrm>
        </p:grpSpPr>
        <p:sp>
          <p:nvSpPr>
            <p:cNvPr id="9" name="직사각형 8"/>
            <p:cNvSpPr/>
            <p:nvPr/>
          </p:nvSpPr>
          <p:spPr>
            <a:xfrm>
              <a:off x="557438" y="3571876"/>
              <a:ext cx="2588318" cy="2857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357554" y="3571876"/>
              <a:ext cx="2571768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088748" y="3571876"/>
              <a:ext cx="2483780" cy="2857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57438" y="2857496"/>
            <a:ext cx="8015090" cy="3185062"/>
            <a:chOff x="557438" y="3571876"/>
            <a:chExt cx="8015090" cy="2857520"/>
          </a:xfrm>
        </p:grpSpPr>
        <p:sp>
          <p:nvSpPr>
            <p:cNvPr id="6" name="직사각형 5"/>
            <p:cNvSpPr/>
            <p:nvPr/>
          </p:nvSpPr>
          <p:spPr>
            <a:xfrm>
              <a:off x="557438" y="3571876"/>
              <a:ext cx="2588318" cy="2857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357554" y="3571876"/>
              <a:ext cx="2571768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088748" y="3571876"/>
              <a:ext cx="2483780" cy="2857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22751"/>
              </p:ext>
            </p:extLst>
          </p:nvPr>
        </p:nvGraphicFramePr>
        <p:xfrm>
          <a:off x="464315" y="1071546"/>
          <a:ext cx="8143932" cy="15716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43932"/>
              </a:tblGrid>
              <a:tr h="157163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기업방문</a:t>
                      </a:r>
                      <a:r>
                        <a:rPr kumimoji="0" lang="en-US" altLang="ko-K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(10</a:t>
                      </a: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월 </a:t>
                      </a:r>
                      <a:r>
                        <a:rPr kumimoji="0" lang="en-US" altLang="ko-K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20</a:t>
                      </a:r>
                      <a:r>
                        <a:rPr kumimoji="0" lang="ko-KR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일</a:t>
                      </a:r>
                      <a:r>
                        <a:rPr kumimoji="0" lang="en-US" altLang="ko-K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  <a:endParaRPr lang="en-US" altLang="ko-KR" sz="18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20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빵집아저씨들 협동조합 설명 및 질의응답</a:t>
                      </a:r>
                      <a:endParaRPr lang="en-US" altLang="ko-KR" sz="2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케익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만들기 체험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5214942" cy="8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Ⅲ.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과제수행</a:t>
            </a:r>
            <a:r>
              <a:rPr kumimoji="0" lang="ko-KR" alt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과정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81782"/>
              </p:ext>
            </p:extLst>
          </p:nvPr>
        </p:nvGraphicFramePr>
        <p:xfrm>
          <a:off x="428596" y="1071546"/>
          <a:ext cx="8143932" cy="167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43932"/>
              </a:tblGrid>
              <a:tr h="14620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US" altLang="ko-K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ko-KR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0" lang="ko-KR" alt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베이커리</a:t>
                      </a:r>
                      <a:r>
                        <a:rPr kumimoji="0" lang="ko-KR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0" lang="ko-KR" alt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페어</a:t>
                      </a:r>
                      <a:r>
                        <a:rPr kumimoji="0" lang="en-US" altLang="ko-K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&amp;</a:t>
                      </a:r>
                      <a:r>
                        <a:rPr kumimoji="0" lang="ko-KR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서울 국제 빵 〮과자 페스티벌 견학</a:t>
                      </a:r>
                      <a:endParaRPr kumimoji="0" lang="en-US" altLang="ko-KR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빵집아저씨들 협동조합이 참가하는 </a:t>
                      </a:r>
                      <a:r>
                        <a:rPr kumimoji="0" lang="ko-KR" alt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베이커리</a:t>
                      </a:r>
                      <a:r>
                        <a:rPr kumimoji="0" lang="ko-KR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페어</a:t>
                      </a:r>
                      <a:r>
                        <a:rPr kumimoji="0" lang="ko-KR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견학</a:t>
                      </a:r>
                      <a:endParaRPr kumimoji="0" lang="en-US" altLang="ko-K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‘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빵집아저씨들 협동조합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의 주력 상품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마카롱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과  다양한 빵집들의</a:t>
                      </a:r>
                      <a:r>
                        <a:rPr lang="ko-KR" altLang="en-US" sz="18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정보를 얻 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 을 수 있었음</a:t>
                      </a:r>
                      <a:endParaRPr kumimoji="0" lang="en-US" altLang="ko-K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436054" y="3000372"/>
            <a:ext cx="8136474" cy="3000396"/>
            <a:chOff x="557438" y="3571876"/>
            <a:chExt cx="8015090" cy="2857520"/>
          </a:xfrm>
        </p:grpSpPr>
        <p:sp>
          <p:nvSpPr>
            <p:cNvPr id="7" name="직사각형 6"/>
            <p:cNvSpPr/>
            <p:nvPr/>
          </p:nvSpPr>
          <p:spPr>
            <a:xfrm>
              <a:off x="557438" y="3571876"/>
              <a:ext cx="2588318" cy="2857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57554" y="3571876"/>
              <a:ext cx="2571768" cy="2857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088748" y="3571876"/>
              <a:ext cx="2483780" cy="2857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443599" y="1643082"/>
            <a:ext cx="4286280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∙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98114"/>
              </p:ext>
            </p:extLst>
          </p:nvPr>
        </p:nvGraphicFramePr>
        <p:xfrm>
          <a:off x="601753" y="1643082"/>
          <a:ext cx="3970247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3970247"/>
              </a:tblGrid>
              <a:tr h="439248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800" dirty="0" smtClean="0"/>
                        <a:t> </a:t>
                      </a:r>
                      <a:r>
                        <a:rPr lang="ko-KR" altLang="en-US" sz="1800" dirty="0" err="1" smtClean="0"/>
                        <a:t>조사일시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: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en-US" altLang="ko-KR" sz="1800" dirty="0" smtClean="0"/>
                        <a:t>2014</a:t>
                      </a:r>
                      <a:r>
                        <a:rPr lang="ko-KR" altLang="en-US" sz="1800" dirty="0" smtClean="0"/>
                        <a:t>년 </a:t>
                      </a:r>
                      <a:r>
                        <a:rPr lang="en-US" altLang="ko-KR" sz="1800" dirty="0" smtClean="0"/>
                        <a:t>11</a:t>
                      </a:r>
                      <a:r>
                        <a:rPr lang="ko-KR" altLang="en-US" sz="1800" dirty="0" smtClean="0"/>
                        <a:t>월</a:t>
                      </a:r>
                      <a:r>
                        <a:rPr lang="en-US" altLang="ko-KR" sz="1800" dirty="0" smtClean="0"/>
                        <a:t>13</a:t>
                      </a:r>
                      <a:r>
                        <a:rPr lang="ko-KR" altLang="en-US" sz="1800" dirty="0" smtClean="0"/>
                        <a:t>일</a:t>
                      </a:r>
                      <a:endParaRPr lang="en-US" altLang="ko-KR" sz="1800" dirty="0" smtClean="0"/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ko-KR" altLang="en-US" sz="1800" dirty="0" smtClean="0"/>
                        <a:t> 조사대상 </a:t>
                      </a:r>
                      <a:r>
                        <a:rPr lang="en-US" altLang="ko-KR" sz="1800" dirty="0" smtClean="0"/>
                        <a:t>: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dirty="0" smtClean="0"/>
                        <a:t>상록중학교 학생</a:t>
                      </a:r>
                      <a:r>
                        <a:rPr lang="en-US" altLang="ko-KR" sz="1800" baseline="0" dirty="0" smtClean="0"/>
                        <a:t> 100</a:t>
                      </a:r>
                      <a:r>
                        <a:rPr lang="ko-KR" altLang="en-US" sz="1800" baseline="0" dirty="0" smtClean="0"/>
                        <a:t>명</a:t>
                      </a:r>
                      <a:r>
                        <a:rPr lang="en-US" altLang="ko-KR" sz="1800" baseline="0" dirty="0" smtClean="0"/>
                        <a:t> (</a:t>
                      </a:r>
                      <a:r>
                        <a:rPr lang="ko-KR" altLang="en-US" sz="1800" dirty="0" smtClean="0"/>
                        <a:t>  </a:t>
                      </a:r>
                      <a:r>
                        <a:rPr lang="en-US" altLang="ko-KR" sz="1800" dirty="0" smtClean="0"/>
                        <a:t>1-13 /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en-US" altLang="ko-KR" sz="1800" dirty="0" smtClean="0"/>
                        <a:t>2-4</a:t>
                      </a:r>
                      <a:r>
                        <a:rPr lang="en-US" altLang="ko-KR" sz="1800" baseline="0" dirty="0" smtClean="0"/>
                        <a:t> / </a:t>
                      </a:r>
                      <a:r>
                        <a:rPr lang="en-US" altLang="ko-KR" sz="1800" dirty="0" smtClean="0"/>
                        <a:t> 3-11 )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ko-KR" altLang="en-US" sz="1800" dirty="0" smtClean="0"/>
                        <a:t> 설문내용 </a:t>
                      </a:r>
                      <a:r>
                        <a:rPr lang="en-US" altLang="ko-KR" sz="1800" dirty="0" smtClean="0"/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ko-KR" altLang="en-US" sz="1800" dirty="0" smtClean="0"/>
                        <a:t>① 상품 </a:t>
                      </a:r>
                      <a:r>
                        <a:rPr lang="ko-KR" altLang="en-US" sz="1800" dirty="0" err="1" smtClean="0"/>
                        <a:t>구매시</a:t>
                      </a:r>
                      <a:r>
                        <a:rPr lang="ko-KR" altLang="en-US" sz="1800" dirty="0" smtClean="0"/>
                        <a:t> 고려하는 점</a:t>
                      </a:r>
                      <a:endParaRPr lang="en-US" altLang="ko-KR" sz="1800" dirty="0" smtClean="0"/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800" dirty="0" smtClean="0"/>
                        <a:t>② </a:t>
                      </a:r>
                      <a:r>
                        <a:rPr lang="ko-KR" altLang="en-US" sz="1800" dirty="0" smtClean="0"/>
                        <a:t>자주 이용하는 빵집의 종류</a:t>
                      </a:r>
                      <a:endParaRPr lang="en-US" altLang="ko-KR" sz="1800" dirty="0" smtClean="0"/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dirty="0" smtClean="0"/>
                        <a:t>③ </a:t>
                      </a:r>
                      <a:r>
                        <a:rPr lang="ko-KR" altLang="en-US" sz="1800" dirty="0" smtClean="0"/>
                        <a:t>평소 동네빵집 또는 </a:t>
                      </a:r>
                      <a:r>
                        <a:rPr lang="ko-KR" altLang="en-US" sz="1800" dirty="0" err="1" smtClean="0"/>
                        <a:t>프렌차이즈</a:t>
                      </a:r>
                      <a:r>
                        <a:rPr lang="ko-KR" altLang="en-US" sz="1800" dirty="0" smtClean="0"/>
                        <a:t> 빵집을 이용하는 이유</a:t>
                      </a:r>
                      <a:endParaRPr lang="en-US" altLang="ko-KR" sz="1800" dirty="0" smtClean="0"/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dirty="0" smtClean="0"/>
                        <a:t>④ </a:t>
                      </a:r>
                      <a:r>
                        <a:rPr lang="ko-KR" altLang="en-US" sz="1800" dirty="0" smtClean="0"/>
                        <a:t>동네빵집 또는 </a:t>
                      </a:r>
                      <a:r>
                        <a:rPr lang="ko-KR" altLang="en-US" sz="1800" dirty="0" err="1" smtClean="0"/>
                        <a:t>프렌차이즈빵집의</a:t>
                      </a:r>
                      <a:r>
                        <a:rPr lang="ko-KR" altLang="en-US" sz="1800" dirty="0" smtClean="0"/>
                        <a:t> </a:t>
                      </a:r>
                      <a:endParaRPr lang="en-US" altLang="ko-KR" sz="1800" dirty="0" smtClean="0"/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800" dirty="0" smtClean="0"/>
                        <a:t>개선점은</a:t>
                      </a:r>
                      <a:r>
                        <a:rPr lang="en-US" altLang="ko-KR" sz="1800" dirty="0" smtClean="0"/>
                        <a:t>?</a:t>
                      </a:r>
                      <a:endParaRPr lang="en-US" altLang="ko-KR" sz="1600" dirty="0" smtClean="0"/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 smtClean="0"/>
                        <a:t>                 </a:t>
                      </a:r>
                      <a:endParaRPr lang="en-US" altLang="ko-KR" sz="16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28596" y="1102634"/>
            <a:ext cx="9170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빵집에 대한 선호도 확인을 위한 설문조사 실시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588</Words>
  <Application>Microsoft Office PowerPoint</Application>
  <PresentationFormat>화면 슬라이드 쇼(4:3)</PresentationFormat>
  <Paragraphs>135</Paragraphs>
  <Slides>19</Slides>
  <Notes>18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SP3 Black With Theme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user</cp:lastModifiedBy>
  <cp:revision>191</cp:revision>
  <cp:lastPrinted>2014-12-26T05:24:06Z</cp:lastPrinted>
  <dcterms:created xsi:type="dcterms:W3CDTF">2009-12-30T05:39:23Z</dcterms:created>
  <dcterms:modified xsi:type="dcterms:W3CDTF">2015-01-23T01:28:12Z</dcterms:modified>
</cp:coreProperties>
</file>