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04" r:id="rId2"/>
    <p:sldId id="303" r:id="rId3"/>
    <p:sldId id="318" r:id="rId4"/>
    <p:sldId id="305" r:id="rId5"/>
    <p:sldId id="306" r:id="rId6"/>
    <p:sldId id="307" r:id="rId7"/>
    <p:sldId id="308" r:id="rId8"/>
    <p:sldId id="300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19"/>
    </p:embeddedFont>
    <p:embeddedFont>
      <p:font typeface="함초롬돋움" panose="02030504000101010101" pitchFamily="18" charset="-127"/>
      <p:regular r:id="rId20"/>
      <p:bold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휴먼모음T" panose="02030504000101010101" pitchFamily="18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754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2488;&#46321;&#44368;&#50977;&#44284;%20PPT\&#44397;&#50612;&#49688;&#50629;.wmv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2488;&#46321;&#44368;&#50977;&#44284;%20PPT\&#52488;&#46321;&#44368;&#50977;&#44284;.avi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9862" y="236763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초등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058" y="3231734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교육과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467544" y="137502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교육과정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이론과 실제를 탐색하여 현행 초등학교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교육과정을 분석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평가하고 초등교육과정 개발 및 구성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초등학생이 배우는 과목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과목별 </a:t>
            </a:r>
            <a:r>
              <a:rPr lang="ko-KR" altLang="en-US" sz="1400" dirty="0" err="1" smtClean="0"/>
              <a:t>시수</a:t>
            </a:r>
            <a:r>
              <a:rPr lang="en-US" altLang="ko-KR" sz="14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학년 별 수업시간 등등 초등학교의 교육과정에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대해 공부하는 과목이야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초등교육과정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26876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4219">
            <a:off x="2490583" y="2708928"/>
            <a:ext cx="40862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467544" y="137502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초등교육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이론과 실제를 중심으로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초등교육에 대한 일반적인 내용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초등교육이란 무엇인가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를 파헤치면서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초등 교사로서의 자질을 갖춰야 하지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1400" dirty="0" smtClean="0"/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초등교육론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26876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6835" r="33013"/>
          <a:stretch>
            <a:fillRect/>
          </a:stretch>
        </p:blipFill>
        <p:spPr bwMode="auto">
          <a:xfrm rot="568917">
            <a:off x="2929724" y="2452701"/>
            <a:ext cx="3335857" cy="394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467544" y="151788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우리나라 및 서양의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교육 발달과정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을 검토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분석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–&gt;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현대사회 초등교육의 목표 및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교육 방법에 대한 모색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역사는 단지 과거가 아니라 현재와 미래의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이정표 역할을 해 줄 수 있어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교육의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역사를 살펴봄으로써 초등교육의 현재와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미래를 탐구해보는 과목이야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교육사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26876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8247">
            <a:off x="2047953" y="2743795"/>
            <a:ext cx="4985317" cy="332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467544" y="151788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학급경영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중요성을 인식하고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학급경영 관련 다양한 이론과 실제를 연구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23544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400" dirty="0" smtClean="0"/>
          </a:p>
          <a:p>
            <a:r>
              <a:rPr lang="en-US" altLang="ko-KR" sz="1400" dirty="0" smtClean="0"/>
              <a:t>*</a:t>
            </a:r>
            <a:r>
              <a:rPr lang="ko-KR" altLang="en-US" sz="1400" dirty="0" smtClean="0"/>
              <a:t>학급 경영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학급을 교육목적에 따라 효율적으로 운영하기 위하여 영위하는 일련의 행위</a:t>
            </a:r>
            <a:r>
              <a:rPr lang="en-US" altLang="ko-KR" sz="1400" dirty="0" smtClean="0"/>
              <a:t>. </a:t>
            </a:r>
          </a:p>
          <a:p>
            <a:r>
              <a:rPr lang="ko-KR" altLang="en-US" sz="1400" dirty="0" smtClean="0"/>
              <a:t>수업활동을 제외한 기타의 교육활동 전부가 학급경영에 포함된다</a:t>
            </a:r>
            <a:r>
              <a:rPr lang="en-US" altLang="ko-KR" sz="1400" dirty="0" smtClean="0"/>
              <a:t>.</a:t>
            </a:r>
          </a:p>
          <a:p>
            <a:endParaRPr lang="en-US" altLang="ko-KR" sz="1400" dirty="0" smtClean="0"/>
          </a:p>
          <a:p>
            <a:r>
              <a:rPr lang="ko-KR" altLang="en-US" sz="1400" dirty="0" smtClean="0"/>
              <a:t>역할 분담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생활 지도 등등 수업은 아니지만</a:t>
            </a:r>
            <a:endParaRPr lang="en-US" altLang="ko-KR" sz="1400" dirty="0" smtClean="0"/>
          </a:p>
          <a:p>
            <a:r>
              <a:rPr lang="ko-KR" altLang="en-US" sz="1400" dirty="0" smtClean="0"/>
              <a:t>학생들에게 많은 영향을 줄 수 있는 학급 경영에</a:t>
            </a:r>
            <a:endParaRPr lang="en-US" altLang="ko-KR" sz="1400" dirty="0" smtClean="0"/>
          </a:p>
          <a:p>
            <a:r>
              <a:rPr lang="ko-KR" altLang="en-US" sz="1400" dirty="0" smtClean="0"/>
              <a:t>대해서도 배워야 해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학급경영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26876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029">
            <a:off x="1289167" y="2615855"/>
            <a:ext cx="6352129" cy="353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324528" y="0"/>
            <a:ext cx="4084134" cy="46166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주로 초등 교사가 되지만 다른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길로도 진출 할 수 있어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아</a:t>
            </a:r>
            <a:r>
              <a:rPr lang="en-US" altLang="ko-KR" sz="1400" dirty="0" smtClean="0"/>
              <a:t>! </a:t>
            </a:r>
            <a:r>
              <a:rPr lang="ko-KR" altLang="en-US" sz="1400" dirty="0" smtClean="0"/>
              <a:t>여기서 장학사는 주로 초등교사로서의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경력을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쌓은 뒤에 되는 행정직이야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*</a:t>
            </a:r>
            <a:r>
              <a:rPr lang="ko-KR" altLang="en-US" sz="1400" dirty="0" smtClean="0"/>
              <a:t>동영상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초등학교 국어 수업시간에 만든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장난감 총 광고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-</a:t>
            </a:r>
            <a:r>
              <a:rPr lang="ko-KR" altLang="en-US" sz="1400" dirty="0" smtClean="0"/>
              <a:t>이렇게 재미있는 수업을 만들어갈 수 있어</a:t>
            </a:r>
            <a:r>
              <a:rPr lang="en-US" altLang="ko-KR" sz="1400" dirty="0" smtClean="0"/>
              <a:t>~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(http://www.youtube.com/watch?v=-ALD17BGFzQ.com/watch?v=kSCpDC4bte8)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372200" y="5445224"/>
            <a:ext cx="237626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기타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95536" y="5085184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초등 교사</a:t>
            </a:r>
            <a:endParaRPr lang="ko-KR" altLang="en-US" sz="36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635896" y="1340768"/>
            <a:ext cx="1728192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교육 공무원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 l="6835" r="33013"/>
          <a:stretch>
            <a:fillRect/>
          </a:stretch>
        </p:blipFill>
        <p:spPr bwMode="auto">
          <a:xfrm>
            <a:off x="395536" y="1340769"/>
            <a:ext cx="316835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 r="23981"/>
          <a:stretch>
            <a:fillRect/>
          </a:stretch>
        </p:blipFill>
        <p:spPr bwMode="auto">
          <a:xfrm>
            <a:off x="3635896" y="4221088"/>
            <a:ext cx="2664296" cy="166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직사각형 31"/>
          <p:cNvSpPr/>
          <p:nvPr/>
        </p:nvSpPr>
        <p:spPr>
          <a:xfrm>
            <a:off x="3635896" y="3861047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전공 교수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print"/>
          <a:srcRect l="32269" r="20985"/>
          <a:stretch>
            <a:fillRect/>
          </a:stretch>
        </p:blipFill>
        <p:spPr bwMode="auto">
          <a:xfrm>
            <a:off x="3632202" y="1844825"/>
            <a:ext cx="173188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1340768"/>
            <a:ext cx="3312368" cy="233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직사각형 34"/>
          <p:cNvSpPr/>
          <p:nvPr/>
        </p:nvSpPr>
        <p:spPr>
          <a:xfrm>
            <a:off x="5436096" y="3140968"/>
            <a:ext cx="33123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장학사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6" name="그림 35" descr="물음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0272" y="3933056"/>
            <a:ext cx="1029511" cy="1440160"/>
          </a:xfrm>
          <a:prstGeom prst="rect">
            <a:avLst/>
          </a:prstGeom>
        </p:spPr>
      </p:pic>
      <p:sp>
        <p:nvSpPr>
          <p:cNvPr id="26" name="포인트가 5개인 별 25"/>
          <p:cNvSpPr/>
          <p:nvPr/>
        </p:nvSpPr>
        <p:spPr>
          <a:xfrm>
            <a:off x="179512" y="5517232"/>
            <a:ext cx="936104" cy="79208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국어수업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131840" y="5517232"/>
            <a:ext cx="384043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이등변 삼각형 27"/>
          <p:cNvSpPr/>
          <p:nvPr/>
        </p:nvSpPr>
        <p:spPr>
          <a:xfrm>
            <a:off x="161967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6" name="초등교육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55676" y="1556792"/>
            <a:ext cx="594066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2" name="이등변 삼각형 2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이등변 삼각형 2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512" y="126876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초등교육과에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점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000" y="2420888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초등교육과에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점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3581727"/>
            <a:ext cx="939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내가 초등교육과에 </a:t>
            </a:r>
            <a:endParaRPr lang="en-US" altLang="ko-KR" sz="3200" dirty="0" smtClean="0">
              <a:ln>
                <a:solidFill>
                  <a:schemeClr val="tx2">
                    <a:alpha val="0"/>
                  </a:schemeClr>
                </a:solidFill>
              </a:ln>
              <a:latin typeface="a아메리카노L" pitchFamily="18" charset="-127"/>
              <a:ea typeface="a아메리카노L" pitchFamily="18" charset="-127"/>
            </a:endParaRPr>
          </a:p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  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이유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427984" y="5085384"/>
            <a:ext cx="72008" cy="180000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4572000" y="5085384"/>
            <a:ext cx="72008" cy="180000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4708538" y="5085384"/>
            <a:ext cx="72008" cy="180000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395536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9" name="이등변 삼각형 3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0" name="이등변 삼각형 3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046060"/>
            <a:ext cx="5207714" cy="5191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17439" y="135614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0865" y="225219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6" y="399838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7439" y="486248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752" y="398038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752" y="225219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732164" y="301408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886" y="234220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0312" y="234220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89178" y="407039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6875" y="576897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528" y="453554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8104" y="126208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29" name="구부러진 연결선 46"/>
          <p:cNvCxnSpPr>
            <a:endCxn id="28" idx="0"/>
          </p:cNvCxnSpPr>
          <p:nvPr/>
        </p:nvCxnSpPr>
        <p:spPr>
          <a:xfrm flipV="1">
            <a:off x="5220072" y="126208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구부러진 연결선 46"/>
          <p:cNvCxnSpPr>
            <a:endCxn id="23" idx="0"/>
          </p:cNvCxnSpPr>
          <p:nvPr/>
        </p:nvCxnSpPr>
        <p:spPr>
          <a:xfrm rot="10800000" flipV="1">
            <a:off x="1047788" y="191015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구부러진 연결선 46"/>
          <p:cNvCxnSpPr>
            <a:endCxn id="24" idx="0"/>
          </p:cNvCxnSpPr>
          <p:nvPr/>
        </p:nvCxnSpPr>
        <p:spPr>
          <a:xfrm>
            <a:off x="6660232" y="205417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구부러진 연결선 46"/>
          <p:cNvCxnSpPr>
            <a:endCxn id="27" idx="0"/>
          </p:cNvCxnSpPr>
          <p:nvPr/>
        </p:nvCxnSpPr>
        <p:spPr>
          <a:xfrm rot="10800000" flipV="1">
            <a:off x="895160" y="410349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구부러진 연결선 46"/>
          <p:cNvCxnSpPr>
            <a:endCxn id="25" idx="2"/>
          </p:cNvCxnSpPr>
          <p:nvPr/>
        </p:nvCxnSpPr>
        <p:spPr>
          <a:xfrm flipV="1">
            <a:off x="6660232" y="490139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구부러진 연결선 46"/>
          <p:cNvCxnSpPr>
            <a:stCxn id="15" idx="2"/>
            <a:endCxn id="26" idx="2"/>
          </p:cNvCxnSpPr>
          <p:nvPr/>
        </p:nvCxnSpPr>
        <p:spPr>
          <a:xfrm rot="5400000" flipH="1" flipV="1">
            <a:off x="5454741" y="528745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림 34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686020"/>
            <a:ext cx="1337763" cy="1039254"/>
          </a:xfrm>
          <a:prstGeom prst="rect">
            <a:avLst/>
          </a:prstGeom>
        </p:spPr>
      </p:pic>
      <p:pic>
        <p:nvPicPr>
          <p:cNvPr id="36" name="그림 3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3429000"/>
            <a:ext cx="1337763" cy="1039254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초등교육학과는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사회형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탐구형과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사회형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사람을 헌신적으로 보살펴주고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도와주고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어울리기 좋아하며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친절하고 정이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많아서 이타심이 많고 희생적이다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관습형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정확하고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빈틈없고 책임감이 강하다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ko-KR" altLang="en-US" sz="1400" dirty="0" smtClean="0"/>
              <a:t>또한 조심성과 계획성이 있고 원리원칙주의며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보수적이다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안전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완벽을 추구한다</a:t>
            </a:r>
            <a:r>
              <a:rPr lang="en-US" altLang="ko-KR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71" name="이등변 삼각형 7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이등변 삼각형 7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44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52" name="자유형 51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 rot="799241">
              <a:off x="624373" y="1772816"/>
              <a:ext cx="1149674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아동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6732240" y="2276872"/>
            <a:ext cx="2184528" cy="2217230"/>
            <a:chOff x="1285823" y="3668246"/>
            <a:chExt cx="2184528" cy="2217230"/>
          </a:xfrm>
        </p:grpSpPr>
        <p:grpSp>
          <p:nvGrpSpPr>
            <p:cNvPr id="54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57" name="자유형 56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305489" y="4456275"/>
              <a:ext cx="2114681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가르치기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5292080" y="1268760"/>
            <a:ext cx="1832246" cy="1800200"/>
            <a:chOff x="6108108" y="1412776"/>
            <a:chExt cx="1832246" cy="1800200"/>
          </a:xfrm>
        </p:grpSpPr>
        <p:grpSp>
          <p:nvGrpSpPr>
            <p:cNvPr id="59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61" name="그림 6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62" name="자유형 61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254049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교육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4860032" y="4005064"/>
            <a:ext cx="1712952" cy="1896028"/>
            <a:chOff x="5681805" y="4080722"/>
            <a:chExt cx="1712952" cy="1896028"/>
          </a:xfrm>
        </p:grpSpPr>
        <p:grpSp>
          <p:nvGrpSpPr>
            <p:cNvPr id="68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75" name="자유형 74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 rot="952144">
              <a:off x="5701896" y="4723152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창의력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76" name="타원 75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77" name="그룹 76"/>
          <p:cNvGrpSpPr/>
          <p:nvPr/>
        </p:nvGrpSpPr>
        <p:grpSpPr>
          <a:xfrm>
            <a:off x="2339752" y="4365104"/>
            <a:ext cx="1656184" cy="1786764"/>
            <a:chOff x="8315908" y="3068960"/>
            <a:chExt cx="1656184" cy="1786764"/>
          </a:xfrm>
        </p:grpSpPr>
        <p:grpSp>
          <p:nvGrpSpPr>
            <p:cNvPr id="78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81" name="자유형 80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8459931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봉사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1979712" y="2204864"/>
            <a:ext cx="1649020" cy="1644606"/>
            <a:chOff x="2538008" y="1248791"/>
            <a:chExt cx="1649020" cy="1644606"/>
          </a:xfrm>
        </p:grpSpPr>
        <p:grpSp>
          <p:nvGrpSpPr>
            <p:cNvPr id="83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86" name="자유형 85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554850" y="1719971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호기심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323528" y="3573016"/>
            <a:ext cx="1712952" cy="1896028"/>
            <a:chOff x="3477434" y="4224738"/>
            <a:chExt cx="1712952" cy="1896028"/>
          </a:xfrm>
        </p:grpSpPr>
        <p:grpSp>
          <p:nvGrpSpPr>
            <p:cNvPr id="88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91" name="자유형 90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 rot="952144">
              <a:off x="3570465" y="4759447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학문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2" name="직사각형 91"/>
          <p:cNvSpPr/>
          <p:nvPr/>
        </p:nvSpPr>
        <p:spPr>
          <a:xfrm>
            <a:off x="3948697" y="2978949"/>
            <a:ext cx="11993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초등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교육과</a:t>
            </a:r>
            <a:endParaRPr lang="ko-KR" altLang="en-US" sz="2800" dirty="0"/>
          </a:p>
        </p:txBody>
      </p:sp>
      <p:sp>
        <p:nvSpPr>
          <p:cNvPr id="93" name="직사각형 9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94" name="그림 93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1" name="이등변 삼각형 4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제목 1"/>
          <p:cNvSpPr txBox="1">
            <a:spLocks/>
          </p:cNvSpPr>
          <p:nvPr/>
        </p:nvSpPr>
        <p:spPr>
          <a:xfrm>
            <a:off x="3255168" y="0"/>
            <a:ext cx="2829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67544" y="119675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다음 중 하나를 선택해서 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짝꿍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초등학생 역할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에게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가르쳐보자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55576" y="3411578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구구단</a:t>
            </a:r>
            <a:endParaRPr lang="en-US" altLang="ko-KR" sz="32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635896" y="3420289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알파벳</a:t>
            </a:r>
            <a:endParaRPr lang="en-US" altLang="ko-KR" sz="32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6372200" y="3411578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동요</a:t>
            </a:r>
            <a:endParaRPr lang="en-US" altLang="ko-KR" sz="32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004048" y="5427803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전통 문화</a:t>
            </a:r>
            <a:endParaRPr lang="en-US" altLang="ko-KR" sz="32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979712" y="5436513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자전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공전</a:t>
            </a:r>
            <a:endParaRPr lang="en-US" altLang="ko-KR" sz="32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420888"/>
            <a:ext cx="1080120" cy="98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2790" y="2708920"/>
            <a:ext cx="2483346" cy="55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그림 46" descr="노란음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75810">
            <a:off x="6837759" y="2356526"/>
            <a:ext cx="931223" cy="1172301"/>
          </a:xfrm>
          <a:prstGeom prst="rect">
            <a:avLst/>
          </a:prstGeom>
        </p:spPr>
      </p:pic>
      <p:pic>
        <p:nvPicPr>
          <p:cNvPr id="48" name="그림 47" descr="저고리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4581128"/>
            <a:ext cx="2629172" cy="1080120"/>
          </a:xfrm>
          <a:prstGeom prst="rect">
            <a:avLst/>
          </a:prstGeom>
        </p:spPr>
      </p:pic>
      <p:pic>
        <p:nvPicPr>
          <p:cNvPr id="50" name="그림 49" descr="지구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23728" y="3799978"/>
            <a:ext cx="1368152" cy="1645246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-36512" y="2347140"/>
            <a:ext cx="9433048" cy="2450012"/>
            <a:chOff x="0" y="2116460"/>
            <a:chExt cx="9395534" cy="2450012"/>
          </a:xfrm>
        </p:grpSpPr>
        <p:sp>
          <p:nvSpPr>
            <p:cNvPr id="26" name="직사각형 25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5060" y="3054304"/>
              <a:ext cx="88204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교육과정에는 없지만 초등학생이 꼭 </a:t>
              </a:r>
              <a:endParaRPr lang="en-US" altLang="ko-KR" sz="3600" dirty="0" smtClean="0">
                <a:latin typeface="a아메리카노B" pitchFamily="18" charset="-127"/>
                <a:ea typeface="a아메리카노B" pitchFamily="18" charset="-127"/>
              </a:endParaRPr>
            </a:p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   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배워야 하는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 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과목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이 있다면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0" y="2334224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483768" y="72008"/>
            <a:ext cx="432048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초등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교육과는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979712" y="1844824"/>
            <a:ext cx="549273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827584" y="4645585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학습 효과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창의력을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높이는 다양한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교육 방법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을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배움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2195736" y="1844824"/>
            <a:ext cx="5040560" cy="3091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지성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+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인성 교육을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올바르게 할 수 있는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초등 교사를 양성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3059832" y="4221088"/>
            <a:ext cx="18002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599384" y="4221088"/>
            <a:ext cx="0" cy="7845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H="1" flipV="1">
            <a:off x="3095328" y="5005625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2915816" y="3140968"/>
            <a:ext cx="30243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3002840" y="496543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96752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645024"/>
            <a:ext cx="165618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645024"/>
            <a:ext cx="1728192" cy="221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1196752"/>
            <a:ext cx="16029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3645024"/>
            <a:ext cx="1656184" cy="224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8" name="직사각형 17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대학 </a:t>
            </a:r>
            <a:r>
              <a:rPr lang="en-US" altLang="ko-KR" sz="1400" dirty="0" smtClean="0"/>
              <a:t>3, 4</a:t>
            </a:r>
            <a:r>
              <a:rPr lang="ko-KR" altLang="en-US" sz="1400" dirty="0" smtClean="0"/>
              <a:t>학년에 실제 초등학교현장에 나가서 </a:t>
            </a:r>
            <a:r>
              <a:rPr lang="en-US" altLang="ko-KR" sz="1400" dirty="0" smtClean="0"/>
              <a:t>1~4</a:t>
            </a:r>
            <a:r>
              <a:rPr lang="ko-KR" altLang="en-US" sz="1400" dirty="0" smtClean="0"/>
              <a:t>주 동안 교생선생님으로써의 역할을 수행하는 </a:t>
            </a:r>
            <a:r>
              <a:rPr lang="en-US" altLang="ko-KR" sz="1400" dirty="0" smtClean="0"/>
              <a:t>&lt;</a:t>
            </a:r>
            <a:r>
              <a:rPr lang="ko-KR" altLang="en-US" sz="1400" dirty="0" smtClean="0"/>
              <a:t>교생 실습</a:t>
            </a:r>
            <a:r>
              <a:rPr lang="en-US" altLang="ko-KR" sz="1400" dirty="0" smtClean="0"/>
              <a:t>&gt;</a:t>
            </a:r>
            <a:r>
              <a:rPr lang="ko-KR" altLang="en-US" sz="1400" dirty="0" smtClean="0"/>
              <a:t>도 중요한 과목이지</a:t>
            </a:r>
            <a:r>
              <a:rPr lang="en-US" altLang="ko-KR" sz="1400" dirty="0" smtClean="0"/>
              <a:t>!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467544" y="137502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아동의 나이에 따른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심리 발달 상태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를 알고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그에 알맞은 교육 방법을 배움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교육심리학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26876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4022">
            <a:off x="2001525" y="2830797"/>
            <a:ext cx="5125729" cy="324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sz="3600" dirty="0" smtClean="0">
            <a:ln>
              <a:solidFill>
                <a:schemeClr val="tx2">
                  <a:alpha val="0"/>
                </a:schemeClr>
              </a:solidFill>
            </a:ln>
            <a:solidFill>
              <a:schemeClr val="bg1"/>
            </a:solidFill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25862</TotalTime>
  <Words>815</Words>
  <Application>Microsoft Office PowerPoint</Application>
  <PresentationFormat>화면 슬라이드 쇼(4:3)</PresentationFormat>
  <Paragraphs>199</Paragraphs>
  <Slides>16</Slides>
  <Notes>15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0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93</cp:revision>
  <dcterms:created xsi:type="dcterms:W3CDTF">2014-07-16T08:27:59Z</dcterms:created>
  <dcterms:modified xsi:type="dcterms:W3CDTF">2015-01-22T04:42:30Z</dcterms:modified>
</cp:coreProperties>
</file>